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ppt/diagrams/quickStyle6.xml" ContentType="application/vnd.openxmlformats-officedocument.drawingml.diagramStyl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Default Extension="ppt" ContentType="application/vnd.ms-powerpoint"/>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diagrams/layout7.xml" ContentType="application/vnd.openxmlformats-officedocument.drawingml.diagram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colors6.xml" ContentType="application/vnd.openxmlformats-officedocument.drawingml.diagramColor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651" r:id="rId5"/>
    <p:sldMasterId id="2147483653" r:id="rId6"/>
    <p:sldMasterId id="2147483655" r:id="rId7"/>
  </p:sldMasterIdLst>
  <p:notesMasterIdLst>
    <p:notesMasterId r:id="rId60"/>
  </p:notesMasterIdLst>
  <p:sldIdLst>
    <p:sldId id="257" r:id="rId8"/>
    <p:sldId id="258" r:id="rId9"/>
    <p:sldId id="284" r:id="rId10"/>
    <p:sldId id="358" r:id="rId11"/>
    <p:sldId id="341" r:id="rId12"/>
    <p:sldId id="343" r:id="rId13"/>
    <p:sldId id="345" r:id="rId14"/>
    <p:sldId id="344" r:id="rId15"/>
    <p:sldId id="320" r:id="rId16"/>
    <p:sldId id="297" r:id="rId17"/>
    <p:sldId id="286" r:id="rId18"/>
    <p:sldId id="325" r:id="rId19"/>
    <p:sldId id="328" r:id="rId20"/>
    <p:sldId id="339" r:id="rId21"/>
    <p:sldId id="340" r:id="rId22"/>
    <p:sldId id="338" r:id="rId23"/>
    <p:sldId id="327" r:id="rId24"/>
    <p:sldId id="330" r:id="rId25"/>
    <p:sldId id="331" r:id="rId26"/>
    <p:sldId id="332" r:id="rId27"/>
    <p:sldId id="333" r:id="rId28"/>
    <p:sldId id="329" r:id="rId29"/>
    <p:sldId id="334" r:id="rId30"/>
    <p:sldId id="335" r:id="rId31"/>
    <p:sldId id="336" r:id="rId32"/>
    <p:sldId id="326" r:id="rId33"/>
    <p:sldId id="292" r:id="rId34"/>
    <p:sldId id="311" r:id="rId35"/>
    <p:sldId id="300" r:id="rId36"/>
    <p:sldId id="323" r:id="rId37"/>
    <p:sldId id="337" r:id="rId38"/>
    <p:sldId id="350" r:id="rId39"/>
    <p:sldId id="293" r:id="rId40"/>
    <p:sldId id="301" r:id="rId41"/>
    <p:sldId id="305" r:id="rId42"/>
    <p:sldId id="302" r:id="rId43"/>
    <p:sldId id="303" r:id="rId44"/>
    <p:sldId id="349" r:id="rId45"/>
    <p:sldId id="291" r:id="rId46"/>
    <p:sldId id="346" r:id="rId47"/>
    <p:sldId id="322" r:id="rId48"/>
    <p:sldId id="307" r:id="rId49"/>
    <p:sldId id="357" r:id="rId50"/>
    <p:sldId id="351" r:id="rId51"/>
    <p:sldId id="352" r:id="rId52"/>
    <p:sldId id="353" r:id="rId53"/>
    <p:sldId id="354" r:id="rId54"/>
    <p:sldId id="355" r:id="rId55"/>
    <p:sldId id="356" r:id="rId56"/>
    <p:sldId id="321" r:id="rId57"/>
    <p:sldId id="288" r:id="rId58"/>
    <p:sldId id="282" r:id="rId59"/>
  </p:sldIdLst>
  <p:sldSz cx="9144000" cy="6858000" type="screen4x3"/>
  <p:notesSz cx="6858000" cy="9144000"/>
  <p:defaultTextStyle>
    <a:defPPr>
      <a:defRPr lang="zh-CN"/>
    </a:defPPr>
    <a:lvl1pPr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1pPr>
    <a:lvl2pPr marL="457200"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2pPr>
    <a:lvl3pPr marL="914400"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3pPr>
    <a:lvl4pPr marL="1371600"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4pPr>
    <a:lvl5pPr marL="1828800"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b="1" kern="1200">
        <a:solidFill>
          <a:schemeClr val="tx1"/>
        </a:solidFill>
        <a:latin typeface="Times New Roman"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0000"/>
    <a:srgbClr val="080808"/>
    <a:srgbClr val="700015"/>
    <a:srgbClr val="F3C975"/>
    <a:srgbClr val="FBEDD1"/>
    <a:srgbClr val="F2F991"/>
    <a:srgbClr val="EFF8D4"/>
    <a:srgbClr val="D2EB81"/>
    <a:srgbClr val="F7F9AD"/>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529" autoAdjust="0"/>
    <p:restoredTop sz="83303" autoAdjust="0"/>
  </p:normalViewPr>
  <p:slideViewPr>
    <p:cSldViewPr>
      <p:cViewPr varScale="1">
        <p:scale>
          <a:sx n="59" d="100"/>
          <a:sy n="59" d="100"/>
        </p:scale>
        <p:origin x="-160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C2B88-DC73-4FE1-B24C-68D3EA18B48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0BEA90C3-E2EC-44E8-8F97-B0B40E620B29}">
      <dgm:prSet custT="1"/>
      <dgm:spPr/>
      <dgm:t>
        <a:bodyPr/>
        <a:lstStyle/>
        <a:p>
          <a:pPr rtl="0"/>
          <a:r>
            <a:rPr lang="zh-CN" sz="2400" b="1" dirty="0" smtClean="0"/>
            <a:t>数据管理技术的</a:t>
          </a:r>
          <a:r>
            <a:rPr lang="zh-CN" sz="2400" b="1" dirty="0" smtClean="0"/>
            <a:t>发展</a:t>
          </a:r>
          <a:r>
            <a:rPr lang="zh-CN" altLang="en-US" sz="2400" b="1" dirty="0" smtClean="0"/>
            <a:t>历程</a:t>
          </a:r>
          <a:endParaRPr lang="en-US" sz="2400" b="1" dirty="0"/>
        </a:p>
      </dgm:t>
    </dgm:pt>
    <dgm:pt modelId="{8C985A54-8E00-41DE-B774-499A0E923A57}" type="parTrans" cxnId="{CFDF5CBB-2DE8-4755-B7ED-25A8629B836D}">
      <dgm:prSet/>
      <dgm:spPr/>
      <dgm:t>
        <a:bodyPr/>
        <a:lstStyle/>
        <a:p>
          <a:endParaRPr lang="zh-CN" altLang="en-US"/>
        </a:p>
      </dgm:t>
    </dgm:pt>
    <dgm:pt modelId="{E120E65D-0C70-4738-8858-D43B20401AF3}" type="sibTrans" cxnId="{CFDF5CBB-2DE8-4755-B7ED-25A8629B836D}">
      <dgm:prSet/>
      <dgm:spPr/>
      <dgm:t>
        <a:bodyPr/>
        <a:lstStyle/>
        <a:p>
          <a:endParaRPr lang="zh-CN" altLang="en-US"/>
        </a:p>
      </dgm:t>
    </dgm:pt>
    <dgm:pt modelId="{D14FF0C7-8E89-4E4B-8BA3-ADE4B073B1F5}">
      <dgm:prSet/>
      <dgm:spPr/>
      <dgm:t>
        <a:bodyPr/>
        <a:lstStyle/>
        <a:p>
          <a:pPr rtl="0"/>
          <a:r>
            <a:rPr lang="zh-CN" b="0" dirty="0" smtClean="0"/>
            <a:t>人工管理</a:t>
          </a:r>
          <a:r>
            <a:rPr lang="zh-CN" b="1" dirty="0" smtClean="0"/>
            <a:t>→</a:t>
          </a:r>
          <a:r>
            <a:rPr lang="zh-CN" b="0" dirty="0" smtClean="0"/>
            <a:t>文件系统</a:t>
          </a:r>
          <a:r>
            <a:rPr lang="zh-CN" b="1" dirty="0" smtClean="0"/>
            <a:t>→</a:t>
          </a:r>
          <a:r>
            <a:rPr lang="zh-CN" b="0" dirty="0" smtClean="0"/>
            <a:t>数据库系统</a:t>
          </a:r>
          <a:endParaRPr lang="en-US" b="0" dirty="0"/>
        </a:p>
      </dgm:t>
    </dgm:pt>
    <dgm:pt modelId="{FB7254F1-01FD-423D-81EB-6E511BE491D0}" type="parTrans" cxnId="{904D732F-9FEC-4CE6-B125-3455E0D85EBF}">
      <dgm:prSet/>
      <dgm:spPr/>
      <dgm:t>
        <a:bodyPr/>
        <a:lstStyle/>
        <a:p>
          <a:endParaRPr lang="zh-CN" altLang="en-US"/>
        </a:p>
      </dgm:t>
    </dgm:pt>
    <dgm:pt modelId="{9AD508A2-CC95-4394-8F5E-CD380CF1B646}" type="sibTrans" cxnId="{904D732F-9FEC-4CE6-B125-3455E0D85EBF}">
      <dgm:prSet/>
      <dgm:spPr/>
      <dgm:t>
        <a:bodyPr/>
        <a:lstStyle/>
        <a:p>
          <a:endParaRPr lang="zh-CN" altLang="en-US"/>
        </a:p>
      </dgm:t>
    </dgm:pt>
    <dgm:pt modelId="{B3D66670-E0A3-4756-9093-093318977FE8}">
      <dgm:prSet custT="1"/>
      <dgm:spPr/>
      <dgm:t>
        <a:bodyPr/>
        <a:lstStyle/>
        <a:p>
          <a:pPr rtl="0"/>
          <a:r>
            <a:rPr lang="zh-CN" sz="2400" b="1" dirty="0" smtClean="0"/>
            <a:t>数据库管理系统</a:t>
          </a:r>
          <a:r>
            <a:rPr lang="zh-CN" sz="2400" b="1" dirty="0" smtClean="0"/>
            <a:t>软件</a:t>
          </a:r>
          <a:r>
            <a:rPr lang="zh-CN" altLang="en-US" sz="2400" b="1" dirty="0" smtClean="0"/>
            <a:t>分类</a:t>
          </a:r>
          <a:endParaRPr lang="en-US" sz="2400" b="0" dirty="0"/>
        </a:p>
      </dgm:t>
    </dgm:pt>
    <dgm:pt modelId="{54E29CE2-326F-46F8-A41D-D96E2F473618}" type="parTrans" cxnId="{C1B60506-C266-45CB-A9D5-5E4855D9FB4C}">
      <dgm:prSet/>
      <dgm:spPr/>
      <dgm:t>
        <a:bodyPr/>
        <a:lstStyle/>
        <a:p>
          <a:endParaRPr lang="zh-CN" altLang="en-US"/>
        </a:p>
      </dgm:t>
    </dgm:pt>
    <dgm:pt modelId="{6F1DB3DA-26D3-4E0B-8362-C3BCB432009B}" type="sibTrans" cxnId="{C1B60506-C266-45CB-A9D5-5E4855D9FB4C}">
      <dgm:prSet/>
      <dgm:spPr/>
      <dgm:t>
        <a:bodyPr/>
        <a:lstStyle/>
        <a:p>
          <a:endParaRPr lang="zh-CN" altLang="en-US"/>
        </a:p>
      </dgm:t>
    </dgm:pt>
    <dgm:pt modelId="{8B8884F4-678A-439A-AD60-6F3418F9B1C6}" type="pres">
      <dgm:prSet presAssocID="{FB6C2B88-DC73-4FE1-B24C-68D3EA18B48A}" presName="Name0" presStyleCnt="0">
        <dgm:presLayoutVars>
          <dgm:dir/>
          <dgm:animLvl val="lvl"/>
          <dgm:resizeHandles val="exact"/>
        </dgm:presLayoutVars>
      </dgm:prSet>
      <dgm:spPr/>
      <dgm:t>
        <a:bodyPr/>
        <a:lstStyle/>
        <a:p>
          <a:endParaRPr lang="zh-CN" altLang="en-US"/>
        </a:p>
      </dgm:t>
    </dgm:pt>
    <dgm:pt modelId="{8A93B272-E385-4F8B-AC19-FA6188576E4D}" type="pres">
      <dgm:prSet presAssocID="{0BEA90C3-E2EC-44E8-8F97-B0B40E620B29}" presName="linNode" presStyleCnt="0"/>
      <dgm:spPr/>
    </dgm:pt>
    <dgm:pt modelId="{B5AACAF6-05E2-405A-BBDB-B00BDF035DF4}" type="pres">
      <dgm:prSet presAssocID="{0BEA90C3-E2EC-44E8-8F97-B0B40E620B29}" presName="parentText" presStyleLbl="node1" presStyleIdx="0" presStyleCnt="2" custScaleX="126185">
        <dgm:presLayoutVars>
          <dgm:chMax val="1"/>
          <dgm:bulletEnabled val="1"/>
        </dgm:presLayoutVars>
      </dgm:prSet>
      <dgm:spPr/>
      <dgm:t>
        <a:bodyPr/>
        <a:lstStyle/>
        <a:p>
          <a:endParaRPr lang="zh-CN" altLang="en-US"/>
        </a:p>
      </dgm:t>
    </dgm:pt>
    <dgm:pt modelId="{E2714932-C01F-4859-A8C6-C944B559D61B}" type="pres">
      <dgm:prSet presAssocID="{0BEA90C3-E2EC-44E8-8F97-B0B40E620B29}" presName="descendantText" presStyleLbl="alignAccFollowNode1" presStyleIdx="0" presStyleCnt="1" custScaleX="75055">
        <dgm:presLayoutVars>
          <dgm:bulletEnabled val="1"/>
        </dgm:presLayoutVars>
      </dgm:prSet>
      <dgm:spPr/>
      <dgm:t>
        <a:bodyPr/>
        <a:lstStyle/>
        <a:p>
          <a:endParaRPr lang="zh-CN" altLang="en-US"/>
        </a:p>
      </dgm:t>
    </dgm:pt>
    <dgm:pt modelId="{72B5F164-CB93-44AF-BEB5-75635964976E}" type="pres">
      <dgm:prSet presAssocID="{E120E65D-0C70-4738-8858-D43B20401AF3}" presName="sp" presStyleCnt="0"/>
      <dgm:spPr/>
    </dgm:pt>
    <dgm:pt modelId="{4A592176-A233-44C0-A744-60EE33E9D9E4}" type="pres">
      <dgm:prSet presAssocID="{B3D66670-E0A3-4756-9093-093318977FE8}" presName="linNode" presStyleCnt="0"/>
      <dgm:spPr/>
    </dgm:pt>
    <dgm:pt modelId="{E2830518-1803-41CA-A7C7-A0F5C7E66943}" type="pres">
      <dgm:prSet presAssocID="{B3D66670-E0A3-4756-9093-093318977FE8}" presName="parentText" presStyleLbl="node1" presStyleIdx="1" presStyleCnt="2" custScaleX="124461">
        <dgm:presLayoutVars>
          <dgm:chMax val="1"/>
          <dgm:bulletEnabled val="1"/>
        </dgm:presLayoutVars>
      </dgm:prSet>
      <dgm:spPr/>
      <dgm:t>
        <a:bodyPr/>
        <a:lstStyle/>
        <a:p>
          <a:endParaRPr lang="zh-CN" altLang="en-US"/>
        </a:p>
      </dgm:t>
    </dgm:pt>
  </dgm:ptLst>
  <dgm:cxnLst>
    <dgm:cxn modelId="{904D732F-9FEC-4CE6-B125-3455E0D85EBF}" srcId="{0BEA90C3-E2EC-44E8-8F97-B0B40E620B29}" destId="{D14FF0C7-8E89-4E4B-8BA3-ADE4B073B1F5}" srcOrd="0" destOrd="0" parTransId="{FB7254F1-01FD-423D-81EB-6E511BE491D0}" sibTransId="{9AD508A2-CC95-4394-8F5E-CD380CF1B646}"/>
    <dgm:cxn modelId="{A97FB174-1D71-473E-8513-315A8B082C35}" type="presOf" srcId="{D14FF0C7-8E89-4E4B-8BA3-ADE4B073B1F5}" destId="{E2714932-C01F-4859-A8C6-C944B559D61B}" srcOrd="0" destOrd="0" presId="urn:microsoft.com/office/officeart/2005/8/layout/vList5"/>
    <dgm:cxn modelId="{CFDF5CBB-2DE8-4755-B7ED-25A8629B836D}" srcId="{FB6C2B88-DC73-4FE1-B24C-68D3EA18B48A}" destId="{0BEA90C3-E2EC-44E8-8F97-B0B40E620B29}" srcOrd="0" destOrd="0" parTransId="{8C985A54-8E00-41DE-B774-499A0E923A57}" sibTransId="{E120E65D-0C70-4738-8858-D43B20401AF3}"/>
    <dgm:cxn modelId="{C1B60506-C266-45CB-A9D5-5E4855D9FB4C}" srcId="{FB6C2B88-DC73-4FE1-B24C-68D3EA18B48A}" destId="{B3D66670-E0A3-4756-9093-093318977FE8}" srcOrd="1" destOrd="0" parTransId="{54E29CE2-326F-46F8-A41D-D96E2F473618}" sibTransId="{6F1DB3DA-26D3-4E0B-8362-C3BCB432009B}"/>
    <dgm:cxn modelId="{129A54C1-D57A-4C47-AC21-B0AFFA66D5AC}" type="presOf" srcId="{B3D66670-E0A3-4756-9093-093318977FE8}" destId="{E2830518-1803-41CA-A7C7-A0F5C7E66943}" srcOrd="0" destOrd="0" presId="urn:microsoft.com/office/officeart/2005/8/layout/vList5"/>
    <dgm:cxn modelId="{DFD38B64-74EF-4124-816A-B199AF96747E}" type="presOf" srcId="{0BEA90C3-E2EC-44E8-8F97-B0B40E620B29}" destId="{B5AACAF6-05E2-405A-BBDB-B00BDF035DF4}" srcOrd="0" destOrd="0" presId="urn:microsoft.com/office/officeart/2005/8/layout/vList5"/>
    <dgm:cxn modelId="{3016B3DC-D5ED-4175-A1B5-55AFEF0E0CC2}" type="presOf" srcId="{FB6C2B88-DC73-4FE1-B24C-68D3EA18B48A}" destId="{8B8884F4-678A-439A-AD60-6F3418F9B1C6}" srcOrd="0" destOrd="0" presId="urn:microsoft.com/office/officeart/2005/8/layout/vList5"/>
    <dgm:cxn modelId="{9D835A1A-A7A1-4B82-ACBE-FE3AA4AB2A44}" type="presParOf" srcId="{8B8884F4-678A-439A-AD60-6F3418F9B1C6}" destId="{8A93B272-E385-4F8B-AC19-FA6188576E4D}" srcOrd="0" destOrd="0" presId="urn:microsoft.com/office/officeart/2005/8/layout/vList5"/>
    <dgm:cxn modelId="{C1C8F699-39BE-41A4-80B4-360C15B4D6C9}" type="presParOf" srcId="{8A93B272-E385-4F8B-AC19-FA6188576E4D}" destId="{B5AACAF6-05E2-405A-BBDB-B00BDF035DF4}" srcOrd="0" destOrd="0" presId="urn:microsoft.com/office/officeart/2005/8/layout/vList5"/>
    <dgm:cxn modelId="{7CFC7842-D2C8-482B-98FB-60120A0C8325}" type="presParOf" srcId="{8A93B272-E385-4F8B-AC19-FA6188576E4D}" destId="{E2714932-C01F-4859-A8C6-C944B559D61B}" srcOrd="1" destOrd="0" presId="urn:microsoft.com/office/officeart/2005/8/layout/vList5"/>
    <dgm:cxn modelId="{3220D470-7447-4C34-9A8B-560BEA5A76A6}" type="presParOf" srcId="{8B8884F4-678A-439A-AD60-6F3418F9B1C6}" destId="{72B5F164-CB93-44AF-BEB5-75635964976E}" srcOrd="1" destOrd="0" presId="urn:microsoft.com/office/officeart/2005/8/layout/vList5"/>
    <dgm:cxn modelId="{BFB673BA-34B6-4E3C-BF83-E794DAF5371E}" type="presParOf" srcId="{8B8884F4-678A-439A-AD60-6F3418F9B1C6}" destId="{4A592176-A233-44C0-A744-60EE33E9D9E4}" srcOrd="2" destOrd="0" presId="urn:microsoft.com/office/officeart/2005/8/layout/vList5"/>
    <dgm:cxn modelId="{CBC18A7D-9AAE-40B9-AA0C-06A766D7C5AF}" type="presParOf" srcId="{4A592176-A233-44C0-A744-60EE33E9D9E4}" destId="{E2830518-1803-41CA-A7C7-A0F5C7E66943}" srcOrd="0" destOrd="0" presId="urn:microsoft.com/office/officeart/2005/8/layout/vList5"/>
  </dgm:cxnLst>
  <dgm:bg/>
  <dgm:whole/>
</dgm:dataModel>
</file>

<file path=ppt/diagrams/data2.xml><?xml version="1.0" encoding="utf-8"?>
<dgm:dataModel xmlns:dgm="http://schemas.openxmlformats.org/drawingml/2006/diagram" xmlns:a="http://schemas.openxmlformats.org/drawingml/2006/main">
  <dgm:ptLst>
    <dgm:pt modelId="{FB6C2B88-DC73-4FE1-B24C-68D3EA18B48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3D66670-E0A3-4756-9093-093318977FE8}">
      <dgm:prSet custT="1"/>
      <dgm:spPr/>
      <dgm:t>
        <a:bodyPr/>
        <a:lstStyle/>
        <a:p>
          <a:pPr rtl="0"/>
          <a:r>
            <a:rPr lang="zh-CN" sz="2400" b="1" dirty="0" smtClean="0"/>
            <a:t>数据库管理系统软件</a:t>
          </a:r>
          <a:endParaRPr lang="en-US" sz="2400" b="0" dirty="0"/>
        </a:p>
      </dgm:t>
    </dgm:pt>
    <dgm:pt modelId="{54E29CE2-326F-46F8-A41D-D96E2F473618}" type="parTrans" cxnId="{C1B60506-C266-45CB-A9D5-5E4855D9FB4C}">
      <dgm:prSet/>
      <dgm:spPr/>
      <dgm:t>
        <a:bodyPr/>
        <a:lstStyle/>
        <a:p>
          <a:endParaRPr lang="zh-CN" altLang="en-US"/>
        </a:p>
      </dgm:t>
    </dgm:pt>
    <dgm:pt modelId="{6F1DB3DA-26D3-4E0B-8362-C3BCB432009B}" type="sibTrans" cxnId="{C1B60506-C266-45CB-A9D5-5E4855D9FB4C}">
      <dgm:prSet/>
      <dgm:spPr/>
      <dgm:t>
        <a:bodyPr/>
        <a:lstStyle/>
        <a:p>
          <a:endParaRPr lang="zh-CN" altLang="en-US"/>
        </a:p>
      </dgm:t>
    </dgm:pt>
    <dgm:pt modelId="{8B8884F4-678A-439A-AD60-6F3418F9B1C6}" type="pres">
      <dgm:prSet presAssocID="{FB6C2B88-DC73-4FE1-B24C-68D3EA18B48A}" presName="Name0" presStyleCnt="0">
        <dgm:presLayoutVars>
          <dgm:dir/>
          <dgm:animLvl val="lvl"/>
          <dgm:resizeHandles val="exact"/>
        </dgm:presLayoutVars>
      </dgm:prSet>
      <dgm:spPr/>
      <dgm:t>
        <a:bodyPr/>
        <a:lstStyle/>
        <a:p>
          <a:endParaRPr lang="zh-CN" altLang="en-US"/>
        </a:p>
      </dgm:t>
    </dgm:pt>
    <dgm:pt modelId="{4A592176-A233-44C0-A744-60EE33E9D9E4}" type="pres">
      <dgm:prSet presAssocID="{B3D66670-E0A3-4756-9093-093318977FE8}" presName="linNode" presStyleCnt="0"/>
      <dgm:spPr/>
    </dgm:pt>
    <dgm:pt modelId="{E2830518-1803-41CA-A7C7-A0F5C7E66943}" type="pres">
      <dgm:prSet presAssocID="{B3D66670-E0A3-4756-9093-093318977FE8}" presName="parentText" presStyleLbl="node1" presStyleIdx="0" presStyleCnt="1" custScaleX="277778">
        <dgm:presLayoutVars>
          <dgm:chMax val="1"/>
          <dgm:bulletEnabled val="1"/>
        </dgm:presLayoutVars>
      </dgm:prSet>
      <dgm:spPr/>
      <dgm:t>
        <a:bodyPr/>
        <a:lstStyle/>
        <a:p>
          <a:endParaRPr lang="zh-CN" altLang="en-US"/>
        </a:p>
      </dgm:t>
    </dgm:pt>
  </dgm:ptLst>
  <dgm:cxnLst>
    <dgm:cxn modelId="{8EF288FE-1250-4FD3-A59B-BEB2E47CA1A6}" type="presOf" srcId="{FB6C2B88-DC73-4FE1-B24C-68D3EA18B48A}" destId="{8B8884F4-678A-439A-AD60-6F3418F9B1C6}" srcOrd="0" destOrd="0" presId="urn:microsoft.com/office/officeart/2005/8/layout/vList5"/>
    <dgm:cxn modelId="{37DE791D-B327-4AB4-BC25-BBFA1116F7C6}" type="presOf" srcId="{B3D66670-E0A3-4756-9093-093318977FE8}" destId="{E2830518-1803-41CA-A7C7-A0F5C7E66943}" srcOrd="0" destOrd="0" presId="urn:microsoft.com/office/officeart/2005/8/layout/vList5"/>
    <dgm:cxn modelId="{C1B60506-C266-45CB-A9D5-5E4855D9FB4C}" srcId="{FB6C2B88-DC73-4FE1-B24C-68D3EA18B48A}" destId="{B3D66670-E0A3-4756-9093-093318977FE8}" srcOrd="0" destOrd="0" parTransId="{54E29CE2-326F-46F8-A41D-D96E2F473618}" sibTransId="{6F1DB3DA-26D3-4E0B-8362-C3BCB432009B}"/>
    <dgm:cxn modelId="{9851E345-BDDF-45E0-A1D1-46C83EEEAB35}" type="presParOf" srcId="{8B8884F4-678A-439A-AD60-6F3418F9B1C6}" destId="{4A592176-A233-44C0-A744-60EE33E9D9E4}" srcOrd="0" destOrd="0" presId="urn:microsoft.com/office/officeart/2005/8/layout/vList5"/>
    <dgm:cxn modelId="{EFAE8213-F1A9-4C4D-A0A6-0D373322B8A4}" type="presParOf" srcId="{4A592176-A233-44C0-A744-60EE33E9D9E4}" destId="{E2830518-1803-41CA-A7C7-A0F5C7E66943}" srcOrd="0" destOrd="0" presId="urn:microsoft.com/office/officeart/2005/8/layout/vList5"/>
  </dgm:cxnLst>
  <dgm:bg/>
  <dgm:whole/>
</dgm:dataModel>
</file>

<file path=ppt/diagrams/data3.xml><?xml version="1.0" encoding="utf-8"?>
<dgm:dataModel xmlns:dgm="http://schemas.openxmlformats.org/drawingml/2006/diagram" xmlns:a="http://schemas.openxmlformats.org/drawingml/2006/main">
  <dgm:ptLst>
    <dgm:pt modelId="{138C2BE2-4DBD-4BDD-A681-9B27C1141399}" type="doc">
      <dgm:prSet loTypeId="urn:microsoft.com/office/officeart/2005/8/layout/default" loCatId="list" qsTypeId="urn:microsoft.com/office/officeart/2005/8/quickstyle/simple3" qsCatId="simple" csTypeId="urn:microsoft.com/office/officeart/2005/8/colors/accent0_2" csCatId="mainScheme" phldr="1"/>
      <dgm:spPr/>
      <dgm:t>
        <a:bodyPr/>
        <a:lstStyle/>
        <a:p>
          <a:endParaRPr lang="zh-CN" altLang="en-US"/>
        </a:p>
      </dgm:t>
    </dgm:pt>
    <dgm:pt modelId="{F66AFA1B-4744-45D1-9F97-ECA71C26F6A3}">
      <dgm:prSet phldrT="[文本]"/>
      <dgm:spPr/>
      <dgm:t>
        <a:bodyPr/>
        <a:lstStyle/>
        <a:p>
          <a:r>
            <a:rPr lang="zh-CN" altLang="en-US" b="1" dirty="0" smtClean="0"/>
            <a:t>数据一致性</a:t>
          </a:r>
          <a:endParaRPr lang="zh-CN" altLang="en-US" b="1" dirty="0"/>
        </a:p>
      </dgm:t>
    </dgm:pt>
    <dgm:pt modelId="{3253A693-8A91-448B-8546-CD9A7A66018A}" type="parTrans" cxnId="{301C1D17-BC37-44AE-A3C4-A46D28080B78}">
      <dgm:prSet/>
      <dgm:spPr/>
      <dgm:t>
        <a:bodyPr/>
        <a:lstStyle/>
        <a:p>
          <a:endParaRPr lang="zh-CN" altLang="en-US"/>
        </a:p>
      </dgm:t>
    </dgm:pt>
    <dgm:pt modelId="{12DD130A-4F9F-416E-ABB1-A0896A77BCED}" type="sibTrans" cxnId="{301C1D17-BC37-44AE-A3C4-A46D28080B78}">
      <dgm:prSet/>
      <dgm:spPr/>
      <dgm:t>
        <a:bodyPr/>
        <a:lstStyle/>
        <a:p>
          <a:endParaRPr lang="zh-CN" altLang="en-US"/>
        </a:p>
      </dgm:t>
    </dgm:pt>
    <dgm:pt modelId="{560686CA-7911-4EB1-A1D5-22B6A7C56FEB}">
      <dgm:prSet phldrT="[文本]"/>
      <dgm:spPr/>
      <dgm:t>
        <a:bodyPr/>
        <a:lstStyle/>
        <a:p>
          <a:r>
            <a:rPr lang="zh-CN" altLang="en-US" b="1" dirty="0" smtClean="0"/>
            <a:t>无数据冗余</a:t>
          </a:r>
          <a:endParaRPr lang="zh-CN" altLang="en-US" b="1" dirty="0"/>
        </a:p>
      </dgm:t>
    </dgm:pt>
    <dgm:pt modelId="{423A4CE1-ED2E-4405-92B2-1127006CAC66}" type="parTrans" cxnId="{7F60D1A1-289B-4990-B432-287E6AC52F4E}">
      <dgm:prSet/>
      <dgm:spPr/>
      <dgm:t>
        <a:bodyPr/>
        <a:lstStyle/>
        <a:p>
          <a:endParaRPr lang="zh-CN" altLang="en-US"/>
        </a:p>
      </dgm:t>
    </dgm:pt>
    <dgm:pt modelId="{3E518A1B-061C-4CE3-A1F0-7B4CD9B76EFA}" type="sibTrans" cxnId="{7F60D1A1-289B-4990-B432-287E6AC52F4E}">
      <dgm:prSet/>
      <dgm:spPr/>
      <dgm:t>
        <a:bodyPr/>
        <a:lstStyle/>
        <a:p>
          <a:endParaRPr lang="zh-CN" altLang="en-US"/>
        </a:p>
      </dgm:t>
    </dgm:pt>
    <dgm:pt modelId="{BA7E432B-C94E-4F9B-B131-E0CEC53B4F75}">
      <dgm:prSet phldrT="[文本]"/>
      <dgm:spPr/>
      <dgm:t>
        <a:bodyPr/>
        <a:lstStyle/>
        <a:p>
          <a:r>
            <a:rPr lang="zh-CN" altLang="en-US" b="1" dirty="0" smtClean="0"/>
            <a:t>表模式定义</a:t>
          </a:r>
          <a:endParaRPr lang="zh-CN" altLang="en-US" b="1" dirty="0"/>
        </a:p>
      </dgm:t>
    </dgm:pt>
    <dgm:pt modelId="{E859D8A5-6880-4401-B803-DEF52C3C5404}" type="parTrans" cxnId="{57B5FDCE-0B98-41D0-A9FB-2F844A6E03A4}">
      <dgm:prSet/>
      <dgm:spPr/>
      <dgm:t>
        <a:bodyPr/>
        <a:lstStyle/>
        <a:p>
          <a:endParaRPr lang="zh-CN" altLang="en-US"/>
        </a:p>
      </dgm:t>
    </dgm:pt>
    <dgm:pt modelId="{308AD458-9D2B-42CD-87EC-5AC0153AF89D}" type="sibTrans" cxnId="{57B5FDCE-0B98-41D0-A9FB-2F844A6E03A4}">
      <dgm:prSet/>
      <dgm:spPr/>
      <dgm:t>
        <a:bodyPr/>
        <a:lstStyle/>
        <a:p>
          <a:endParaRPr lang="zh-CN" altLang="en-US"/>
        </a:p>
      </dgm:t>
    </dgm:pt>
    <dgm:pt modelId="{D7768F52-FCA4-4016-BF98-BFC8056CA185}">
      <dgm:prSet phldrT="[文本]"/>
      <dgm:spPr/>
      <dgm:t>
        <a:bodyPr/>
        <a:lstStyle/>
        <a:p>
          <a:r>
            <a:rPr lang="en-US" altLang="zh-CN" b="1" dirty="0" smtClean="0"/>
            <a:t>SQL</a:t>
          </a:r>
          <a:r>
            <a:rPr lang="zh-CN" altLang="en-US" b="1" dirty="0" smtClean="0"/>
            <a:t>查询</a:t>
          </a:r>
          <a:endParaRPr lang="zh-CN" altLang="en-US" b="1" dirty="0"/>
        </a:p>
      </dgm:t>
    </dgm:pt>
    <dgm:pt modelId="{3327FBAB-8CD4-403A-986B-CB0261D52F4C}" type="parTrans" cxnId="{F5026F04-0248-4FD7-BA3C-04A80CA7EC86}">
      <dgm:prSet/>
      <dgm:spPr/>
      <dgm:t>
        <a:bodyPr/>
        <a:lstStyle/>
        <a:p>
          <a:endParaRPr lang="zh-CN" altLang="en-US"/>
        </a:p>
      </dgm:t>
    </dgm:pt>
    <dgm:pt modelId="{38776450-3E34-46FE-9CCA-9265150B4016}" type="sibTrans" cxnId="{F5026F04-0248-4FD7-BA3C-04A80CA7EC86}">
      <dgm:prSet/>
      <dgm:spPr/>
      <dgm:t>
        <a:bodyPr/>
        <a:lstStyle/>
        <a:p>
          <a:endParaRPr lang="zh-CN" altLang="en-US"/>
        </a:p>
      </dgm:t>
    </dgm:pt>
    <dgm:pt modelId="{490E59FD-709D-4B82-A067-63A6C5FB8B0D}" type="pres">
      <dgm:prSet presAssocID="{138C2BE2-4DBD-4BDD-A681-9B27C1141399}" presName="diagram" presStyleCnt="0">
        <dgm:presLayoutVars>
          <dgm:dir/>
          <dgm:resizeHandles val="exact"/>
        </dgm:presLayoutVars>
      </dgm:prSet>
      <dgm:spPr/>
    </dgm:pt>
    <dgm:pt modelId="{233700D9-37E7-4451-A2DF-D50C2B4CB3BC}" type="pres">
      <dgm:prSet presAssocID="{F66AFA1B-4744-45D1-9F97-ECA71C26F6A3}" presName="node" presStyleLbl="node1" presStyleIdx="0" presStyleCnt="4">
        <dgm:presLayoutVars>
          <dgm:bulletEnabled val="1"/>
        </dgm:presLayoutVars>
      </dgm:prSet>
      <dgm:spPr/>
    </dgm:pt>
    <dgm:pt modelId="{7C2AA00C-5D5C-4AF5-90D2-E2885FF22CD0}" type="pres">
      <dgm:prSet presAssocID="{12DD130A-4F9F-416E-ABB1-A0896A77BCED}" presName="sibTrans" presStyleCnt="0"/>
      <dgm:spPr/>
    </dgm:pt>
    <dgm:pt modelId="{ED14250D-B042-46EE-BCFB-739C510AAA58}" type="pres">
      <dgm:prSet presAssocID="{560686CA-7911-4EB1-A1D5-22B6A7C56FEB}" presName="node" presStyleLbl="node1" presStyleIdx="1" presStyleCnt="4">
        <dgm:presLayoutVars>
          <dgm:bulletEnabled val="1"/>
        </dgm:presLayoutVars>
      </dgm:prSet>
      <dgm:spPr/>
    </dgm:pt>
    <dgm:pt modelId="{1AA13F0F-CCBB-457E-98CF-39EA082CB0DF}" type="pres">
      <dgm:prSet presAssocID="{3E518A1B-061C-4CE3-A1F0-7B4CD9B76EFA}" presName="sibTrans" presStyleCnt="0"/>
      <dgm:spPr/>
    </dgm:pt>
    <dgm:pt modelId="{CE55173B-44A1-4A2F-A1EB-A76710ECB7B7}" type="pres">
      <dgm:prSet presAssocID="{BA7E432B-C94E-4F9B-B131-E0CEC53B4F75}" presName="node" presStyleLbl="node1" presStyleIdx="2" presStyleCnt="4">
        <dgm:presLayoutVars>
          <dgm:bulletEnabled val="1"/>
        </dgm:presLayoutVars>
      </dgm:prSet>
      <dgm:spPr/>
    </dgm:pt>
    <dgm:pt modelId="{F41B6582-FE54-41D0-9BE1-98CE89B83980}" type="pres">
      <dgm:prSet presAssocID="{308AD458-9D2B-42CD-87EC-5AC0153AF89D}" presName="sibTrans" presStyleCnt="0"/>
      <dgm:spPr/>
    </dgm:pt>
    <dgm:pt modelId="{757F86A1-31FF-481C-9DAB-C8D6DE1A890A}" type="pres">
      <dgm:prSet presAssocID="{D7768F52-FCA4-4016-BF98-BFC8056CA185}" presName="node" presStyleLbl="node1" presStyleIdx="3" presStyleCnt="4">
        <dgm:presLayoutVars>
          <dgm:bulletEnabled val="1"/>
        </dgm:presLayoutVars>
      </dgm:prSet>
      <dgm:spPr/>
    </dgm:pt>
  </dgm:ptLst>
  <dgm:cxnLst>
    <dgm:cxn modelId="{F5026F04-0248-4FD7-BA3C-04A80CA7EC86}" srcId="{138C2BE2-4DBD-4BDD-A681-9B27C1141399}" destId="{D7768F52-FCA4-4016-BF98-BFC8056CA185}" srcOrd="3" destOrd="0" parTransId="{3327FBAB-8CD4-403A-986B-CB0261D52F4C}" sibTransId="{38776450-3E34-46FE-9CCA-9265150B4016}"/>
    <dgm:cxn modelId="{9755014E-67E1-43B5-82DC-4D233B0C8CF0}" type="presOf" srcId="{BA7E432B-C94E-4F9B-B131-E0CEC53B4F75}" destId="{CE55173B-44A1-4A2F-A1EB-A76710ECB7B7}" srcOrd="0" destOrd="0" presId="urn:microsoft.com/office/officeart/2005/8/layout/default"/>
    <dgm:cxn modelId="{301C1D17-BC37-44AE-A3C4-A46D28080B78}" srcId="{138C2BE2-4DBD-4BDD-A681-9B27C1141399}" destId="{F66AFA1B-4744-45D1-9F97-ECA71C26F6A3}" srcOrd="0" destOrd="0" parTransId="{3253A693-8A91-448B-8546-CD9A7A66018A}" sibTransId="{12DD130A-4F9F-416E-ABB1-A0896A77BCED}"/>
    <dgm:cxn modelId="{708D80CA-65AB-4D28-A159-B5EB57CD96E5}" type="presOf" srcId="{F66AFA1B-4744-45D1-9F97-ECA71C26F6A3}" destId="{233700D9-37E7-4451-A2DF-D50C2B4CB3BC}" srcOrd="0" destOrd="0" presId="urn:microsoft.com/office/officeart/2005/8/layout/default"/>
    <dgm:cxn modelId="{4F2F5FF8-6E52-4DDF-8C2A-42B02D667F4A}" type="presOf" srcId="{138C2BE2-4DBD-4BDD-A681-9B27C1141399}" destId="{490E59FD-709D-4B82-A067-63A6C5FB8B0D}" srcOrd="0" destOrd="0" presId="urn:microsoft.com/office/officeart/2005/8/layout/default"/>
    <dgm:cxn modelId="{16893649-3E9E-4E8D-A8AE-1C6F7A3D0DEC}" type="presOf" srcId="{560686CA-7911-4EB1-A1D5-22B6A7C56FEB}" destId="{ED14250D-B042-46EE-BCFB-739C510AAA58}" srcOrd="0" destOrd="0" presId="urn:microsoft.com/office/officeart/2005/8/layout/default"/>
    <dgm:cxn modelId="{9AD8A331-6D7C-4FBC-AC46-89437BFD6827}" type="presOf" srcId="{D7768F52-FCA4-4016-BF98-BFC8056CA185}" destId="{757F86A1-31FF-481C-9DAB-C8D6DE1A890A}" srcOrd="0" destOrd="0" presId="urn:microsoft.com/office/officeart/2005/8/layout/default"/>
    <dgm:cxn modelId="{7F60D1A1-289B-4990-B432-287E6AC52F4E}" srcId="{138C2BE2-4DBD-4BDD-A681-9B27C1141399}" destId="{560686CA-7911-4EB1-A1D5-22B6A7C56FEB}" srcOrd="1" destOrd="0" parTransId="{423A4CE1-ED2E-4405-92B2-1127006CAC66}" sibTransId="{3E518A1B-061C-4CE3-A1F0-7B4CD9B76EFA}"/>
    <dgm:cxn modelId="{57B5FDCE-0B98-41D0-A9FB-2F844A6E03A4}" srcId="{138C2BE2-4DBD-4BDD-A681-9B27C1141399}" destId="{BA7E432B-C94E-4F9B-B131-E0CEC53B4F75}" srcOrd="2" destOrd="0" parTransId="{E859D8A5-6880-4401-B803-DEF52C3C5404}" sibTransId="{308AD458-9D2B-42CD-87EC-5AC0153AF89D}"/>
    <dgm:cxn modelId="{7DDC53C7-CCE0-4801-9F67-4A32031BBAF9}" type="presParOf" srcId="{490E59FD-709D-4B82-A067-63A6C5FB8B0D}" destId="{233700D9-37E7-4451-A2DF-D50C2B4CB3BC}" srcOrd="0" destOrd="0" presId="urn:microsoft.com/office/officeart/2005/8/layout/default"/>
    <dgm:cxn modelId="{843F835C-0FC7-40C9-9331-7F1D8CC1A704}" type="presParOf" srcId="{490E59FD-709D-4B82-A067-63A6C5FB8B0D}" destId="{7C2AA00C-5D5C-4AF5-90D2-E2885FF22CD0}" srcOrd="1" destOrd="0" presId="urn:microsoft.com/office/officeart/2005/8/layout/default"/>
    <dgm:cxn modelId="{76B7A1DF-BB4B-4B7A-B8D4-A31AC3824508}" type="presParOf" srcId="{490E59FD-709D-4B82-A067-63A6C5FB8B0D}" destId="{ED14250D-B042-46EE-BCFB-739C510AAA58}" srcOrd="2" destOrd="0" presId="urn:microsoft.com/office/officeart/2005/8/layout/default"/>
    <dgm:cxn modelId="{338E351E-28A2-4915-8D0A-FCC00023907A}" type="presParOf" srcId="{490E59FD-709D-4B82-A067-63A6C5FB8B0D}" destId="{1AA13F0F-CCBB-457E-98CF-39EA082CB0DF}" srcOrd="3" destOrd="0" presId="urn:microsoft.com/office/officeart/2005/8/layout/default"/>
    <dgm:cxn modelId="{68B6F288-FD05-443B-8BE6-56AB6A6DE43A}" type="presParOf" srcId="{490E59FD-709D-4B82-A067-63A6C5FB8B0D}" destId="{CE55173B-44A1-4A2F-A1EB-A76710ECB7B7}" srcOrd="4" destOrd="0" presId="urn:microsoft.com/office/officeart/2005/8/layout/default"/>
    <dgm:cxn modelId="{0A480551-9A93-484E-81E2-7E1FAFBF47A9}" type="presParOf" srcId="{490E59FD-709D-4B82-A067-63A6C5FB8B0D}" destId="{F41B6582-FE54-41D0-9BE1-98CE89B83980}" srcOrd="5" destOrd="0" presId="urn:microsoft.com/office/officeart/2005/8/layout/default"/>
    <dgm:cxn modelId="{BF5F1124-305D-40BE-A163-F3A9E87B10A9}" type="presParOf" srcId="{490E59FD-709D-4B82-A067-63A6C5FB8B0D}" destId="{757F86A1-31FF-481C-9DAB-C8D6DE1A890A}" srcOrd="6" destOrd="0" presId="urn:microsoft.com/office/officeart/2005/8/layout/default"/>
  </dgm:cxnLst>
  <dgm:bg/>
  <dgm:whole/>
</dgm:dataModel>
</file>

<file path=ppt/diagrams/data4.xml><?xml version="1.0" encoding="utf-8"?>
<dgm:dataModel xmlns:dgm="http://schemas.openxmlformats.org/drawingml/2006/diagram" xmlns:a="http://schemas.openxmlformats.org/drawingml/2006/main">
  <dgm:ptLst>
    <dgm:pt modelId="{FB6C2B88-DC73-4FE1-B24C-68D3EA18B48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3D66670-E0A3-4756-9093-093318977FE8}">
      <dgm:prSet custT="1"/>
      <dgm:spPr/>
      <dgm:t>
        <a:bodyPr/>
        <a:lstStyle/>
        <a:p>
          <a:pPr rtl="0"/>
          <a:r>
            <a:rPr lang="zh-CN" altLang="en-US" sz="2400" b="1" dirty="0" smtClean="0"/>
            <a:t>传统关系数据库</a:t>
          </a:r>
          <a:endParaRPr lang="en-US" sz="2400" b="1" dirty="0"/>
        </a:p>
      </dgm:t>
    </dgm:pt>
    <dgm:pt modelId="{54E29CE2-326F-46F8-A41D-D96E2F473618}" type="parTrans" cxnId="{C1B60506-C266-45CB-A9D5-5E4855D9FB4C}">
      <dgm:prSet/>
      <dgm:spPr/>
      <dgm:t>
        <a:bodyPr/>
        <a:lstStyle/>
        <a:p>
          <a:endParaRPr lang="zh-CN" altLang="en-US"/>
        </a:p>
      </dgm:t>
    </dgm:pt>
    <dgm:pt modelId="{6F1DB3DA-26D3-4E0B-8362-C3BCB432009B}" type="sibTrans" cxnId="{C1B60506-C266-45CB-A9D5-5E4855D9FB4C}">
      <dgm:prSet/>
      <dgm:spPr/>
      <dgm:t>
        <a:bodyPr/>
        <a:lstStyle/>
        <a:p>
          <a:endParaRPr lang="zh-CN" altLang="en-US"/>
        </a:p>
      </dgm:t>
    </dgm:pt>
    <dgm:pt modelId="{8B8884F4-678A-439A-AD60-6F3418F9B1C6}" type="pres">
      <dgm:prSet presAssocID="{FB6C2B88-DC73-4FE1-B24C-68D3EA18B48A}" presName="Name0" presStyleCnt="0">
        <dgm:presLayoutVars>
          <dgm:dir/>
          <dgm:animLvl val="lvl"/>
          <dgm:resizeHandles val="exact"/>
        </dgm:presLayoutVars>
      </dgm:prSet>
      <dgm:spPr/>
      <dgm:t>
        <a:bodyPr/>
        <a:lstStyle/>
        <a:p>
          <a:endParaRPr lang="zh-CN" altLang="en-US"/>
        </a:p>
      </dgm:t>
    </dgm:pt>
    <dgm:pt modelId="{4A592176-A233-44C0-A744-60EE33E9D9E4}" type="pres">
      <dgm:prSet presAssocID="{B3D66670-E0A3-4756-9093-093318977FE8}" presName="linNode" presStyleCnt="0"/>
      <dgm:spPr/>
    </dgm:pt>
    <dgm:pt modelId="{E2830518-1803-41CA-A7C7-A0F5C7E66943}" type="pres">
      <dgm:prSet presAssocID="{B3D66670-E0A3-4756-9093-093318977FE8}" presName="parentText" presStyleLbl="node1" presStyleIdx="0" presStyleCnt="1" custScaleX="277778" custLinFactNeighborX="-12225" custLinFactNeighborY="-18182">
        <dgm:presLayoutVars>
          <dgm:chMax val="1"/>
          <dgm:bulletEnabled val="1"/>
        </dgm:presLayoutVars>
      </dgm:prSet>
      <dgm:spPr/>
      <dgm:t>
        <a:bodyPr/>
        <a:lstStyle/>
        <a:p>
          <a:endParaRPr lang="zh-CN" altLang="en-US"/>
        </a:p>
      </dgm:t>
    </dgm:pt>
  </dgm:ptLst>
  <dgm:cxnLst>
    <dgm:cxn modelId="{C1B60506-C266-45CB-A9D5-5E4855D9FB4C}" srcId="{FB6C2B88-DC73-4FE1-B24C-68D3EA18B48A}" destId="{B3D66670-E0A3-4756-9093-093318977FE8}" srcOrd="0" destOrd="0" parTransId="{54E29CE2-326F-46F8-A41D-D96E2F473618}" sibTransId="{6F1DB3DA-26D3-4E0B-8362-C3BCB432009B}"/>
    <dgm:cxn modelId="{0F68B555-0FE6-4A13-AB0F-FD41BCEC168C}" type="presOf" srcId="{FB6C2B88-DC73-4FE1-B24C-68D3EA18B48A}" destId="{8B8884F4-678A-439A-AD60-6F3418F9B1C6}" srcOrd="0" destOrd="0" presId="urn:microsoft.com/office/officeart/2005/8/layout/vList5"/>
    <dgm:cxn modelId="{D5988035-5887-491C-9219-3D3FEE06ADBF}" type="presOf" srcId="{B3D66670-E0A3-4756-9093-093318977FE8}" destId="{E2830518-1803-41CA-A7C7-A0F5C7E66943}" srcOrd="0" destOrd="0" presId="urn:microsoft.com/office/officeart/2005/8/layout/vList5"/>
    <dgm:cxn modelId="{494919D9-82FE-45BF-B696-A49F105EF7A3}" type="presParOf" srcId="{8B8884F4-678A-439A-AD60-6F3418F9B1C6}" destId="{4A592176-A233-44C0-A744-60EE33E9D9E4}" srcOrd="0" destOrd="0" presId="urn:microsoft.com/office/officeart/2005/8/layout/vList5"/>
    <dgm:cxn modelId="{6B7D3FDE-7E23-4041-98CE-7906354D16CF}" type="presParOf" srcId="{4A592176-A233-44C0-A744-60EE33E9D9E4}" destId="{E2830518-1803-41CA-A7C7-A0F5C7E66943}" srcOrd="0" destOrd="0" presId="urn:microsoft.com/office/officeart/2005/8/layout/vList5"/>
  </dgm:cxnLst>
  <dgm:bg/>
  <dgm:whole/>
</dgm:dataModel>
</file>

<file path=ppt/diagrams/data5.xml><?xml version="1.0" encoding="utf-8"?>
<dgm:dataModel xmlns:dgm="http://schemas.openxmlformats.org/drawingml/2006/diagram" xmlns:a="http://schemas.openxmlformats.org/drawingml/2006/main">
  <dgm:ptLst>
    <dgm:pt modelId="{138C2BE2-4DBD-4BDD-A681-9B27C1141399}" type="doc">
      <dgm:prSet loTypeId="urn:microsoft.com/office/officeart/2005/8/layout/default" loCatId="list" qsTypeId="urn:microsoft.com/office/officeart/2005/8/quickstyle/simple3" qsCatId="simple" csTypeId="urn:microsoft.com/office/officeart/2005/8/colors/accent0_2" csCatId="mainScheme" phldr="1"/>
      <dgm:spPr/>
      <dgm:t>
        <a:bodyPr/>
        <a:lstStyle/>
        <a:p>
          <a:endParaRPr lang="zh-CN" altLang="en-US"/>
        </a:p>
      </dgm:t>
    </dgm:pt>
    <dgm:pt modelId="{46C04E9B-E5C8-414B-903F-F2CB526AA904}">
      <dgm:prSet phldrT="[文本]"/>
      <dgm:spPr/>
      <dgm:t>
        <a:bodyPr/>
        <a:lstStyle/>
        <a:p>
          <a:r>
            <a:rPr lang="zh-CN" altLang="en-US" b="1" dirty="0" smtClean="0"/>
            <a:t>域</a:t>
          </a:r>
          <a:endParaRPr lang="zh-CN" altLang="en-US" b="1" dirty="0"/>
        </a:p>
      </dgm:t>
    </dgm:pt>
    <dgm:pt modelId="{74AA1F81-4741-43B5-B510-96247F428EBC}" type="parTrans" cxnId="{21EE3AAB-3175-4B5B-B536-C0937633A1A8}">
      <dgm:prSet/>
      <dgm:spPr/>
      <dgm:t>
        <a:bodyPr/>
        <a:lstStyle/>
        <a:p>
          <a:endParaRPr lang="zh-CN" altLang="en-US"/>
        </a:p>
      </dgm:t>
    </dgm:pt>
    <dgm:pt modelId="{1059FE60-1F72-4E83-A58B-40290A3C5953}" type="sibTrans" cxnId="{21EE3AAB-3175-4B5B-B536-C0937633A1A8}">
      <dgm:prSet/>
      <dgm:spPr/>
      <dgm:t>
        <a:bodyPr/>
        <a:lstStyle/>
        <a:p>
          <a:endParaRPr lang="zh-CN" altLang="en-US"/>
        </a:p>
      </dgm:t>
    </dgm:pt>
    <dgm:pt modelId="{F66AFA1B-4744-45D1-9F97-ECA71C26F6A3}">
      <dgm:prSet phldrT="[文本]"/>
      <dgm:spPr/>
      <dgm:t>
        <a:bodyPr/>
        <a:lstStyle/>
        <a:p>
          <a:r>
            <a:rPr lang="zh-CN" altLang="en-US" b="1" dirty="0" smtClean="0"/>
            <a:t>项</a:t>
          </a:r>
          <a:endParaRPr lang="zh-CN" altLang="en-US" b="1" dirty="0"/>
        </a:p>
      </dgm:t>
    </dgm:pt>
    <dgm:pt modelId="{3253A693-8A91-448B-8546-CD9A7A66018A}" type="parTrans" cxnId="{301C1D17-BC37-44AE-A3C4-A46D28080B78}">
      <dgm:prSet/>
      <dgm:spPr/>
      <dgm:t>
        <a:bodyPr/>
        <a:lstStyle/>
        <a:p>
          <a:endParaRPr lang="zh-CN" altLang="en-US"/>
        </a:p>
      </dgm:t>
    </dgm:pt>
    <dgm:pt modelId="{12DD130A-4F9F-416E-ABB1-A0896A77BCED}" type="sibTrans" cxnId="{301C1D17-BC37-44AE-A3C4-A46D28080B78}">
      <dgm:prSet/>
      <dgm:spPr/>
      <dgm:t>
        <a:bodyPr/>
        <a:lstStyle/>
        <a:p>
          <a:endParaRPr lang="zh-CN" altLang="en-US"/>
        </a:p>
      </dgm:t>
    </dgm:pt>
    <dgm:pt modelId="{560686CA-7911-4EB1-A1D5-22B6A7C56FEB}">
      <dgm:prSet phldrT="[文本]"/>
      <dgm:spPr/>
      <dgm:t>
        <a:bodyPr/>
        <a:lstStyle/>
        <a:p>
          <a:r>
            <a:rPr lang="zh-CN" altLang="en-US" b="1" dirty="0" smtClean="0"/>
            <a:t>键值</a:t>
          </a:r>
          <a:endParaRPr lang="zh-CN" altLang="en-US" b="1" dirty="0"/>
        </a:p>
      </dgm:t>
    </dgm:pt>
    <dgm:pt modelId="{423A4CE1-ED2E-4405-92B2-1127006CAC66}" type="parTrans" cxnId="{7F60D1A1-289B-4990-B432-287E6AC52F4E}">
      <dgm:prSet/>
      <dgm:spPr/>
      <dgm:t>
        <a:bodyPr/>
        <a:lstStyle/>
        <a:p>
          <a:endParaRPr lang="zh-CN" altLang="en-US"/>
        </a:p>
      </dgm:t>
    </dgm:pt>
    <dgm:pt modelId="{3E518A1B-061C-4CE3-A1F0-7B4CD9B76EFA}" type="sibTrans" cxnId="{7F60D1A1-289B-4990-B432-287E6AC52F4E}">
      <dgm:prSet/>
      <dgm:spPr/>
      <dgm:t>
        <a:bodyPr/>
        <a:lstStyle/>
        <a:p>
          <a:endParaRPr lang="zh-CN" altLang="en-US"/>
        </a:p>
      </dgm:t>
    </dgm:pt>
    <dgm:pt modelId="{BA7E432B-C94E-4F9B-B131-E0CEC53B4F75}">
      <dgm:prSet phldrT="[文本]"/>
      <dgm:spPr/>
      <dgm:t>
        <a:bodyPr/>
        <a:lstStyle/>
        <a:p>
          <a:r>
            <a:rPr lang="zh-CN" altLang="en-US" b="1" dirty="0" smtClean="0"/>
            <a:t>属性</a:t>
          </a:r>
          <a:endParaRPr lang="zh-CN" altLang="en-US" b="1" dirty="0"/>
        </a:p>
      </dgm:t>
    </dgm:pt>
    <dgm:pt modelId="{E859D8A5-6880-4401-B803-DEF52C3C5404}" type="parTrans" cxnId="{57B5FDCE-0B98-41D0-A9FB-2F844A6E03A4}">
      <dgm:prSet/>
      <dgm:spPr/>
      <dgm:t>
        <a:bodyPr/>
        <a:lstStyle/>
        <a:p>
          <a:endParaRPr lang="zh-CN" altLang="en-US"/>
        </a:p>
      </dgm:t>
    </dgm:pt>
    <dgm:pt modelId="{308AD458-9D2B-42CD-87EC-5AC0153AF89D}" type="sibTrans" cxnId="{57B5FDCE-0B98-41D0-A9FB-2F844A6E03A4}">
      <dgm:prSet/>
      <dgm:spPr/>
      <dgm:t>
        <a:bodyPr/>
        <a:lstStyle/>
        <a:p>
          <a:endParaRPr lang="zh-CN" altLang="en-US"/>
        </a:p>
      </dgm:t>
    </dgm:pt>
    <dgm:pt modelId="{490E59FD-709D-4B82-A067-63A6C5FB8B0D}" type="pres">
      <dgm:prSet presAssocID="{138C2BE2-4DBD-4BDD-A681-9B27C1141399}" presName="diagram" presStyleCnt="0">
        <dgm:presLayoutVars>
          <dgm:dir/>
          <dgm:resizeHandles val="exact"/>
        </dgm:presLayoutVars>
      </dgm:prSet>
      <dgm:spPr/>
    </dgm:pt>
    <dgm:pt modelId="{B688F833-5F46-47E8-A9A7-6A311D7AF3C8}" type="pres">
      <dgm:prSet presAssocID="{46C04E9B-E5C8-414B-903F-F2CB526AA904}" presName="node" presStyleLbl="node1" presStyleIdx="0" presStyleCnt="4">
        <dgm:presLayoutVars>
          <dgm:bulletEnabled val="1"/>
        </dgm:presLayoutVars>
      </dgm:prSet>
      <dgm:spPr/>
      <dgm:t>
        <a:bodyPr/>
        <a:lstStyle/>
        <a:p>
          <a:endParaRPr lang="zh-CN" altLang="en-US"/>
        </a:p>
      </dgm:t>
    </dgm:pt>
    <dgm:pt modelId="{4DB5F34E-0E24-4775-B870-9C5BDC5BC9D2}" type="pres">
      <dgm:prSet presAssocID="{1059FE60-1F72-4E83-A58B-40290A3C5953}" presName="sibTrans" presStyleCnt="0"/>
      <dgm:spPr/>
    </dgm:pt>
    <dgm:pt modelId="{233700D9-37E7-4451-A2DF-D50C2B4CB3BC}" type="pres">
      <dgm:prSet presAssocID="{F66AFA1B-4744-45D1-9F97-ECA71C26F6A3}" presName="node" presStyleLbl="node1" presStyleIdx="1" presStyleCnt="4">
        <dgm:presLayoutVars>
          <dgm:bulletEnabled val="1"/>
        </dgm:presLayoutVars>
      </dgm:prSet>
      <dgm:spPr/>
      <dgm:t>
        <a:bodyPr/>
        <a:lstStyle/>
        <a:p>
          <a:endParaRPr lang="zh-CN" altLang="en-US"/>
        </a:p>
      </dgm:t>
    </dgm:pt>
    <dgm:pt modelId="{7C2AA00C-5D5C-4AF5-90D2-E2885FF22CD0}" type="pres">
      <dgm:prSet presAssocID="{12DD130A-4F9F-416E-ABB1-A0896A77BCED}" presName="sibTrans" presStyleCnt="0"/>
      <dgm:spPr/>
    </dgm:pt>
    <dgm:pt modelId="{ED14250D-B042-46EE-BCFB-739C510AAA58}" type="pres">
      <dgm:prSet presAssocID="{560686CA-7911-4EB1-A1D5-22B6A7C56FEB}" presName="node" presStyleLbl="node1" presStyleIdx="2" presStyleCnt="4">
        <dgm:presLayoutVars>
          <dgm:bulletEnabled val="1"/>
        </dgm:presLayoutVars>
      </dgm:prSet>
      <dgm:spPr/>
      <dgm:t>
        <a:bodyPr/>
        <a:lstStyle/>
        <a:p>
          <a:endParaRPr lang="zh-CN" altLang="en-US"/>
        </a:p>
      </dgm:t>
    </dgm:pt>
    <dgm:pt modelId="{1AA13F0F-CCBB-457E-98CF-39EA082CB0DF}" type="pres">
      <dgm:prSet presAssocID="{3E518A1B-061C-4CE3-A1F0-7B4CD9B76EFA}" presName="sibTrans" presStyleCnt="0"/>
      <dgm:spPr/>
    </dgm:pt>
    <dgm:pt modelId="{CE55173B-44A1-4A2F-A1EB-A76710ECB7B7}" type="pres">
      <dgm:prSet presAssocID="{BA7E432B-C94E-4F9B-B131-E0CEC53B4F75}" presName="node" presStyleLbl="node1" presStyleIdx="3" presStyleCnt="4">
        <dgm:presLayoutVars>
          <dgm:bulletEnabled val="1"/>
        </dgm:presLayoutVars>
      </dgm:prSet>
      <dgm:spPr/>
      <dgm:t>
        <a:bodyPr/>
        <a:lstStyle/>
        <a:p>
          <a:endParaRPr lang="zh-CN" altLang="en-US"/>
        </a:p>
      </dgm:t>
    </dgm:pt>
  </dgm:ptLst>
  <dgm:cxnLst>
    <dgm:cxn modelId="{0F24BC70-BF6F-4FCE-9175-8166C03D2757}" type="presOf" srcId="{46C04E9B-E5C8-414B-903F-F2CB526AA904}" destId="{B688F833-5F46-47E8-A9A7-6A311D7AF3C8}" srcOrd="0" destOrd="0" presId="urn:microsoft.com/office/officeart/2005/8/layout/default"/>
    <dgm:cxn modelId="{301C1D17-BC37-44AE-A3C4-A46D28080B78}" srcId="{138C2BE2-4DBD-4BDD-A681-9B27C1141399}" destId="{F66AFA1B-4744-45D1-9F97-ECA71C26F6A3}" srcOrd="1" destOrd="0" parTransId="{3253A693-8A91-448B-8546-CD9A7A66018A}" sibTransId="{12DD130A-4F9F-416E-ABB1-A0896A77BCED}"/>
    <dgm:cxn modelId="{04A89A9A-8A22-4A6D-A1C0-49CA061BF63F}" type="presOf" srcId="{BA7E432B-C94E-4F9B-B131-E0CEC53B4F75}" destId="{CE55173B-44A1-4A2F-A1EB-A76710ECB7B7}" srcOrd="0" destOrd="0" presId="urn:microsoft.com/office/officeart/2005/8/layout/default"/>
    <dgm:cxn modelId="{F367B597-A68F-45CE-84B7-E0AF096CB95F}" type="presOf" srcId="{F66AFA1B-4744-45D1-9F97-ECA71C26F6A3}" destId="{233700D9-37E7-4451-A2DF-D50C2B4CB3BC}" srcOrd="0" destOrd="0" presId="urn:microsoft.com/office/officeart/2005/8/layout/default"/>
    <dgm:cxn modelId="{759FFE31-0109-4B22-9B18-5145BADF157A}" type="presOf" srcId="{138C2BE2-4DBD-4BDD-A681-9B27C1141399}" destId="{490E59FD-709D-4B82-A067-63A6C5FB8B0D}" srcOrd="0" destOrd="0" presId="urn:microsoft.com/office/officeart/2005/8/layout/default"/>
    <dgm:cxn modelId="{21EE3AAB-3175-4B5B-B536-C0937633A1A8}" srcId="{138C2BE2-4DBD-4BDD-A681-9B27C1141399}" destId="{46C04E9B-E5C8-414B-903F-F2CB526AA904}" srcOrd="0" destOrd="0" parTransId="{74AA1F81-4741-43B5-B510-96247F428EBC}" sibTransId="{1059FE60-1F72-4E83-A58B-40290A3C5953}"/>
    <dgm:cxn modelId="{7F60D1A1-289B-4990-B432-287E6AC52F4E}" srcId="{138C2BE2-4DBD-4BDD-A681-9B27C1141399}" destId="{560686CA-7911-4EB1-A1D5-22B6A7C56FEB}" srcOrd="2" destOrd="0" parTransId="{423A4CE1-ED2E-4405-92B2-1127006CAC66}" sibTransId="{3E518A1B-061C-4CE3-A1F0-7B4CD9B76EFA}"/>
    <dgm:cxn modelId="{7CA7569C-D3D7-4379-90FA-F97E3736CA35}" type="presOf" srcId="{560686CA-7911-4EB1-A1D5-22B6A7C56FEB}" destId="{ED14250D-B042-46EE-BCFB-739C510AAA58}" srcOrd="0" destOrd="0" presId="urn:microsoft.com/office/officeart/2005/8/layout/default"/>
    <dgm:cxn modelId="{57B5FDCE-0B98-41D0-A9FB-2F844A6E03A4}" srcId="{138C2BE2-4DBD-4BDD-A681-9B27C1141399}" destId="{BA7E432B-C94E-4F9B-B131-E0CEC53B4F75}" srcOrd="3" destOrd="0" parTransId="{E859D8A5-6880-4401-B803-DEF52C3C5404}" sibTransId="{308AD458-9D2B-42CD-87EC-5AC0153AF89D}"/>
    <dgm:cxn modelId="{2C058236-74EF-4FBF-BD34-C3A9EF4C7F94}" type="presParOf" srcId="{490E59FD-709D-4B82-A067-63A6C5FB8B0D}" destId="{B688F833-5F46-47E8-A9A7-6A311D7AF3C8}" srcOrd="0" destOrd="0" presId="urn:microsoft.com/office/officeart/2005/8/layout/default"/>
    <dgm:cxn modelId="{AC132D59-68DA-4576-BE0C-AB8552824E54}" type="presParOf" srcId="{490E59FD-709D-4B82-A067-63A6C5FB8B0D}" destId="{4DB5F34E-0E24-4775-B870-9C5BDC5BC9D2}" srcOrd="1" destOrd="0" presId="urn:microsoft.com/office/officeart/2005/8/layout/default"/>
    <dgm:cxn modelId="{22BA824E-3AB9-4B34-A487-474E85C6802D}" type="presParOf" srcId="{490E59FD-709D-4B82-A067-63A6C5FB8B0D}" destId="{233700D9-37E7-4451-A2DF-D50C2B4CB3BC}" srcOrd="2" destOrd="0" presId="urn:microsoft.com/office/officeart/2005/8/layout/default"/>
    <dgm:cxn modelId="{968C6374-F742-41C2-B07D-46B16E9F320A}" type="presParOf" srcId="{490E59FD-709D-4B82-A067-63A6C5FB8B0D}" destId="{7C2AA00C-5D5C-4AF5-90D2-E2885FF22CD0}" srcOrd="3" destOrd="0" presId="urn:microsoft.com/office/officeart/2005/8/layout/default"/>
    <dgm:cxn modelId="{31056BFC-4B8A-4408-94EE-B6A9FE8D2E5F}" type="presParOf" srcId="{490E59FD-709D-4B82-A067-63A6C5FB8B0D}" destId="{ED14250D-B042-46EE-BCFB-739C510AAA58}" srcOrd="4" destOrd="0" presId="urn:microsoft.com/office/officeart/2005/8/layout/default"/>
    <dgm:cxn modelId="{0CF7A8D4-4071-4A80-A749-4B4C5C9702A9}" type="presParOf" srcId="{490E59FD-709D-4B82-A067-63A6C5FB8B0D}" destId="{1AA13F0F-CCBB-457E-98CF-39EA082CB0DF}" srcOrd="5" destOrd="0" presId="urn:microsoft.com/office/officeart/2005/8/layout/default"/>
    <dgm:cxn modelId="{255E249B-4AEC-4C1D-B7A1-FBBAC4824422}" type="presParOf" srcId="{490E59FD-709D-4B82-A067-63A6C5FB8B0D}" destId="{CE55173B-44A1-4A2F-A1EB-A76710ECB7B7}" srcOrd="6" destOrd="0" presId="urn:microsoft.com/office/officeart/2005/8/layout/default"/>
  </dgm:cxnLst>
  <dgm:bg/>
  <dgm:whole/>
</dgm:dataModel>
</file>

<file path=ppt/diagrams/data6.xml><?xml version="1.0" encoding="utf-8"?>
<dgm:dataModel xmlns:dgm="http://schemas.openxmlformats.org/drawingml/2006/diagram" xmlns:a="http://schemas.openxmlformats.org/drawingml/2006/main">
  <dgm:ptLst>
    <dgm:pt modelId="{0382D73C-B341-4339-B4AD-F919DB4A96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6AF0440-CFF2-4172-89E4-A8762367B60D}">
      <dgm:prSet phldrT="[文本]"/>
      <dgm:spPr/>
      <dgm:t>
        <a:bodyPr/>
        <a:lstStyle/>
        <a:p>
          <a:r>
            <a:rPr lang="zh-CN" altLang="en-US" dirty="0" smtClean="0"/>
            <a:t>特点</a:t>
          </a:r>
          <a:endParaRPr lang="zh-CN" altLang="en-US" dirty="0"/>
        </a:p>
      </dgm:t>
    </dgm:pt>
    <dgm:pt modelId="{23038883-0840-4A4E-8DD3-487A42197EC9}" type="parTrans" cxnId="{15AEBB6C-EBBA-49CC-B6B0-7E7E961389F9}">
      <dgm:prSet/>
      <dgm:spPr/>
      <dgm:t>
        <a:bodyPr/>
        <a:lstStyle/>
        <a:p>
          <a:endParaRPr lang="zh-CN" altLang="en-US"/>
        </a:p>
      </dgm:t>
    </dgm:pt>
    <dgm:pt modelId="{A3639404-C763-4CB1-807D-592103C0A791}" type="sibTrans" cxnId="{15AEBB6C-EBBA-49CC-B6B0-7E7E961389F9}">
      <dgm:prSet/>
      <dgm:spPr/>
      <dgm:t>
        <a:bodyPr/>
        <a:lstStyle/>
        <a:p>
          <a:endParaRPr lang="zh-CN" altLang="en-US"/>
        </a:p>
      </dgm:t>
    </dgm:pt>
    <dgm:pt modelId="{5AD8F780-8552-4118-A7E6-9C2C14AD46BE}">
      <dgm:prSet phldrT="[文本]"/>
      <dgm:spPr/>
      <dgm:t>
        <a:bodyPr/>
        <a:lstStyle/>
        <a:p>
          <a:r>
            <a:rPr lang="zh-CN" altLang="en-US" dirty="0" smtClean="0"/>
            <a:t>嵌入应用程序之中</a:t>
          </a:r>
          <a:endParaRPr lang="zh-CN" altLang="en-US" dirty="0"/>
        </a:p>
      </dgm:t>
    </dgm:pt>
    <dgm:pt modelId="{0F53D044-2D19-466A-AF58-44AC69B8FDF7}" type="parTrans" cxnId="{958D0BBE-11C9-4D8C-AB3C-115BFF5DBB3E}">
      <dgm:prSet/>
      <dgm:spPr/>
      <dgm:t>
        <a:bodyPr/>
        <a:lstStyle/>
        <a:p>
          <a:endParaRPr lang="zh-CN" altLang="en-US"/>
        </a:p>
      </dgm:t>
    </dgm:pt>
    <dgm:pt modelId="{2BD15655-773D-4DF9-8D1E-F95DC66E039B}" type="sibTrans" cxnId="{958D0BBE-11C9-4D8C-AB3C-115BFF5DBB3E}">
      <dgm:prSet/>
      <dgm:spPr/>
      <dgm:t>
        <a:bodyPr/>
        <a:lstStyle/>
        <a:p>
          <a:endParaRPr lang="zh-CN" altLang="en-US"/>
        </a:p>
      </dgm:t>
    </dgm:pt>
    <dgm:pt modelId="{19113E23-FAA3-4D67-9097-28DDCE16356D}">
      <dgm:prSet phldrT="[文本]"/>
      <dgm:spPr/>
      <dgm:t>
        <a:bodyPr/>
        <a:lstStyle/>
        <a:p>
          <a:r>
            <a:rPr lang="zh-CN" altLang="en-US" dirty="0" smtClean="0"/>
            <a:t>应用</a:t>
          </a:r>
          <a:endParaRPr lang="zh-CN" altLang="en-US" dirty="0"/>
        </a:p>
      </dgm:t>
    </dgm:pt>
    <dgm:pt modelId="{76EE020B-5704-4D60-A130-A20226C0937F}" type="parTrans" cxnId="{2C543166-C1CD-4A60-A2BA-0AA507C2C8EC}">
      <dgm:prSet/>
      <dgm:spPr/>
      <dgm:t>
        <a:bodyPr/>
        <a:lstStyle/>
        <a:p>
          <a:endParaRPr lang="zh-CN" altLang="en-US"/>
        </a:p>
      </dgm:t>
    </dgm:pt>
    <dgm:pt modelId="{D48F464A-AF8B-44F8-A6C1-A9B950B3CEA6}" type="sibTrans" cxnId="{2C543166-C1CD-4A60-A2BA-0AA507C2C8EC}">
      <dgm:prSet/>
      <dgm:spPr/>
      <dgm:t>
        <a:bodyPr/>
        <a:lstStyle/>
        <a:p>
          <a:endParaRPr lang="zh-CN" altLang="en-US"/>
        </a:p>
      </dgm:t>
    </dgm:pt>
    <dgm:pt modelId="{F38A540C-7120-4543-925A-EE1F63F27CF3}">
      <dgm:prSet phldrT="[文本]"/>
      <dgm:spPr/>
      <dgm:t>
        <a:bodyPr/>
        <a:lstStyle/>
        <a:p>
          <a:r>
            <a:rPr lang="zh-CN" altLang="en-US" dirty="0" smtClean="0"/>
            <a:t>嵌入式设备：</a:t>
          </a:r>
          <a:endParaRPr lang="zh-CN" altLang="en-US" dirty="0"/>
        </a:p>
      </dgm:t>
    </dgm:pt>
    <dgm:pt modelId="{EA155C55-7387-4EB7-BEDC-B2984046BF62}" type="parTrans" cxnId="{33929819-B556-4E46-993D-BE1492339961}">
      <dgm:prSet/>
      <dgm:spPr/>
      <dgm:t>
        <a:bodyPr/>
        <a:lstStyle/>
        <a:p>
          <a:endParaRPr lang="zh-CN" altLang="en-US"/>
        </a:p>
      </dgm:t>
    </dgm:pt>
    <dgm:pt modelId="{3C55EFE5-A3C2-4661-B1DC-FCE27D4CC3E0}" type="sibTrans" cxnId="{33929819-B556-4E46-993D-BE1492339961}">
      <dgm:prSet/>
      <dgm:spPr/>
      <dgm:t>
        <a:bodyPr/>
        <a:lstStyle/>
        <a:p>
          <a:endParaRPr lang="zh-CN" altLang="en-US"/>
        </a:p>
      </dgm:t>
    </dgm:pt>
    <dgm:pt modelId="{99298CA2-8734-4B88-81C2-72DBA98DDB3B}">
      <dgm:prSet phldrT="[文本]"/>
      <dgm:spPr/>
      <dgm:t>
        <a:bodyPr/>
        <a:lstStyle/>
        <a:p>
          <a:r>
            <a:rPr lang="zh-CN" altLang="en-US" dirty="0" smtClean="0"/>
            <a:t>没有</a:t>
          </a:r>
          <a:r>
            <a:rPr lang="en-US" altLang="zh-CN" dirty="0" smtClean="0"/>
            <a:t>CS</a:t>
          </a:r>
          <a:r>
            <a:rPr lang="zh-CN" altLang="en-US" dirty="0" smtClean="0"/>
            <a:t>配置的开销</a:t>
          </a:r>
          <a:endParaRPr lang="zh-CN" altLang="en-US" dirty="0"/>
        </a:p>
      </dgm:t>
    </dgm:pt>
    <dgm:pt modelId="{A8395801-D8AB-4F98-AF7B-EB46235BD6A4}" type="parTrans" cxnId="{B84C4AA4-E470-4844-908A-DAD717ACA021}">
      <dgm:prSet/>
      <dgm:spPr/>
      <dgm:t>
        <a:bodyPr/>
        <a:lstStyle/>
        <a:p>
          <a:endParaRPr lang="zh-CN" altLang="en-US"/>
        </a:p>
      </dgm:t>
    </dgm:pt>
    <dgm:pt modelId="{E5CE526D-373E-42FD-B5F4-32565162AE6B}" type="sibTrans" cxnId="{B84C4AA4-E470-4844-908A-DAD717ACA021}">
      <dgm:prSet/>
      <dgm:spPr/>
      <dgm:t>
        <a:bodyPr/>
        <a:lstStyle/>
        <a:p>
          <a:endParaRPr lang="zh-CN" altLang="en-US"/>
        </a:p>
      </dgm:t>
    </dgm:pt>
    <dgm:pt modelId="{A57FC839-D327-4593-8381-14D5574EE906}">
      <dgm:prSet phldrT="[文本]"/>
      <dgm:spPr/>
      <dgm:t>
        <a:bodyPr/>
        <a:lstStyle/>
        <a:p>
          <a:r>
            <a:rPr lang="zh-CN" altLang="en-US" dirty="0" smtClean="0"/>
            <a:t>占用小量内存</a:t>
          </a:r>
          <a:endParaRPr lang="zh-CN" altLang="en-US" dirty="0"/>
        </a:p>
      </dgm:t>
    </dgm:pt>
    <dgm:pt modelId="{662CC21D-A27E-46EB-AC63-86CE56BCA87C}" type="parTrans" cxnId="{E1A93427-B844-4AC1-A7B8-D18FE754ADEB}">
      <dgm:prSet/>
      <dgm:spPr/>
      <dgm:t>
        <a:bodyPr/>
        <a:lstStyle/>
        <a:p>
          <a:endParaRPr lang="zh-CN" altLang="en-US"/>
        </a:p>
      </dgm:t>
    </dgm:pt>
    <dgm:pt modelId="{6CC6F52B-F80E-4870-845F-EA512B1FC724}" type="sibTrans" cxnId="{E1A93427-B844-4AC1-A7B8-D18FE754ADEB}">
      <dgm:prSet/>
      <dgm:spPr/>
      <dgm:t>
        <a:bodyPr/>
        <a:lstStyle/>
        <a:p>
          <a:endParaRPr lang="zh-CN" altLang="en-US"/>
        </a:p>
      </dgm:t>
    </dgm:pt>
    <dgm:pt modelId="{1770B86F-860F-4021-AEA9-B622D51181C0}">
      <dgm:prSet/>
      <dgm:spPr/>
      <dgm:t>
        <a:bodyPr/>
        <a:lstStyle/>
        <a:p>
          <a:r>
            <a:rPr lang="zh-CN" altLang="en-US" b="0" dirty="0" smtClean="0">
              <a:latin typeface="华文楷体" pitchFamily="2" charset="-122"/>
              <a:ea typeface="华文楷体" pitchFamily="2" charset="-122"/>
            </a:rPr>
            <a:t>企业实时管理应用</a:t>
          </a:r>
          <a:endParaRPr lang="en-US" altLang="zh-CN" b="0" dirty="0" smtClean="0">
            <a:latin typeface="华文楷体" pitchFamily="2" charset="-122"/>
            <a:ea typeface="华文楷体" pitchFamily="2" charset="-122"/>
          </a:endParaRPr>
        </a:p>
      </dgm:t>
    </dgm:pt>
    <dgm:pt modelId="{5F09F069-100F-4D9C-9F97-7D690A636425}" type="parTrans" cxnId="{85E560D9-AA4E-4BD0-B1E2-30D1C7B85A10}">
      <dgm:prSet/>
      <dgm:spPr/>
      <dgm:t>
        <a:bodyPr/>
        <a:lstStyle/>
        <a:p>
          <a:endParaRPr lang="zh-CN" altLang="en-US"/>
        </a:p>
      </dgm:t>
    </dgm:pt>
    <dgm:pt modelId="{97346E47-2073-435A-BD30-8FA22BF911CE}" type="sibTrans" cxnId="{85E560D9-AA4E-4BD0-B1E2-30D1C7B85A10}">
      <dgm:prSet/>
      <dgm:spPr/>
      <dgm:t>
        <a:bodyPr/>
        <a:lstStyle/>
        <a:p>
          <a:endParaRPr lang="zh-CN" altLang="en-US"/>
        </a:p>
      </dgm:t>
    </dgm:pt>
    <dgm:pt modelId="{9D9FB5C4-CCEF-4245-8F5F-BD3225F405D0}">
      <dgm:prSet/>
      <dgm:spPr/>
      <dgm:t>
        <a:bodyPr/>
        <a:lstStyle/>
        <a:p>
          <a:r>
            <a:rPr lang="zh-CN" altLang="en-US" b="0" dirty="0" smtClean="0">
              <a:latin typeface="华文楷体" pitchFamily="2" charset="-122"/>
              <a:ea typeface="华文楷体" pitchFamily="2" charset="-122"/>
            </a:rPr>
            <a:t>网络存储与管理以及各种专用设备</a:t>
          </a:r>
          <a:endParaRPr lang="zh-CN" altLang="en-US" b="0" dirty="0" smtClean="0">
            <a:latin typeface="华文楷体" pitchFamily="2" charset="-122"/>
            <a:ea typeface="华文楷体" pitchFamily="2" charset="-122"/>
          </a:endParaRPr>
        </a:p>
      </dgm:t>
    </dgm:pt>
    <dgm:pt modelId="{5B53FA1F-BFF2-4594-8ADF-9C2231C83114}" type="parTrans" cxnId="{7A4C7425-565C-4520-9795-1ABC04624AB9}">
      <dgm:prSet/>
      <dgm:spPr/>
      <dgm:t>
        <a:bodyPr/>
        <a:lstStyle/>
        <a:p>
          <a:endParaRPr lang="zh-CN" altLang="en-US"/>
        </a:p>
      </dgm:t>
    </dgm:pt>
    <dgm:pt modelId="{D1885C48-BA98-45CE-8851-AFC73D358AC5}" type="sibTrans" cxnId="{7A4C7425-565C-4520-9795-1ABC04624AB9}">
      <dgm:prSet/>
      <dgm:spPr/>
      <dgm:t>
        <a:bodyPr/>
        <a:lstStyle/>
        <a:p>
          <a:endParaRPr lang="zh-CN" altLang="en-US"/>
        </a:p>
      </dgm:t>
    </dgm:pt>
    <dgm:pt modelId="{329CE8CA-593C-4C46-A953-43D03A0A40BF}">
      <dgm:prSet phldrT="[文本]"/>
      <dgm:spPr/>
      <dgm:t>
        <a:bodyPr/>
        <a:lstStyle/>
        <a:p>
          <a:r>
            <a:rPr lang="zh-CN" altLang="en-US" b="0" dirty="0" smtClean="0">
              <a:latin typeface="华文楷体" pitchFamily="2" charset="-122"/>
              <a:ea typeface="华文楷体" pitchFamily="2" charset="-122"/>
            </a:rPr>
            <a:t>移动计算设备</a:t>
          </a:r>
          <a:endParaRPr lang="zh-CN" altLang="en-US" dirty="0"/>
        </a:p>
      </dgm:t>
    </dgm:pt>
    <dgm:pt modelId="{14BDAE1F-E39C-47EE-B28A-CE41BCEDA45E}" type="parTrans" cxnId="{20FFE3A6-9EDF-4767-8EBA-AC0AAD5DC038}">
      <dgm:prSet/>
      <dgm:spPr/>
      <dgm:t>
        <a:bodyPr/>
        <a:lstStyle/>
        <a:p>
          <a:endParaRPr lang="zh-CN" altLang="en-US"/>
        </a:p>
      </dgm:t>
    </dgm:pt>
    <dgm:pt modelId="{07196C32-041E-464B-950B-EDB2AB2627A0}" type="sibTrans" cxnId="{20FFE3A6-9EDF-4767-8EBA-AC0AAD5DC038}">
      <dgm:prSet/>
      <dgm:spPr/>
      <dgm:t>
        <a:bodyPr/>
        <a:lstStyle/>
        <a:p>
          <a:endParaRPr lang="zh-CN" altLang="en-US"/>
        </a:p>
      </dgm:t>
    </dgm:pt>
    <dgm:pt modelId="{BE990E4A-1F8C-4434-91CA-50285796D042}">
      <dgm:prSet phldrT="[文本]"/>
      <dgm:spPr/>
      <dgm:t>
        <a:bodyPr/>
        <a:lstStyle/>
        <a:p>
          <a:r>
            <a:rPr lang="zh-CN" altLang="en-US" b="0" dirty="0" smtClean="0">
              <a:latin typeface="华文楷体" pitchFamily="2" charset="-122"/>
              <a:ea typeface="华文楷体" pitchFamily="2" charset="-122"/>
            </a:rPr>
            <a:t>消费电子产品</a:t>
          </a:r>
          <a:endParaRPr lang="zh-CN" altLang="en-US" dirty="0"/>
        </a:p>
      </dgm:t>
    </dgm:pt>
    <dgm:pt modelId="{C4775325-76D7-412B-9B4E-C3DBAB998093}" type="parTrans" cxnId="{64D4AD11-EBD2-4420-82A5-ABD5D054367D}">
      <dgm:prSet/>
      <dgm:spPr/>
      <dgm:t>
        <a:bodyPr/>
        <a:lstStyle/>
        <a:p>
          <a:endParaRPr lang="zh-CN" altLang="en-US"/>
        </a:p>
      </dgm:t>
    </dgm:pt>
    <dgm:pt modelId="{12D2C805-2133-4AB4-8866-A57D5139DBA4}" type="sibTrans" cxnId="{64D4AD11-EBD2-4420-82A5-ABD5D054367D}">
      <dgm:prSet/>
      <dgm:spPr/>
      <dgm:t>
        <a:bodyPr/>
        <a:lstStyle/>
        <a:p>
          <a:endParaRPr lang="zh-CN" altLang="en-US"/>
        </a:p>
      </dgm:t>
    </dgm:pt>
    <dgm:pt modelId="{E0DB86B7-4E63-493B-9481-CBC2551D5394}" type="pres">
      <dgm:prSet presAssocID="{0382D73C-B341-4339-B4AD-F919DB4A96AA}" presName="linear" presStyleCnt="0">
        <dgm:presLayoutVars>
          <dgm:animLvl val="lvl"/>
          <dgm:resizeHandles val="exact"/>
        </dgm:presLayoutVars>
      </dgm:prSet>
      <dgm:spPr/>
    </dgm:pt>
    <dgm:pt modelId="{65577A36-688A-4D73-B818-9C26B2F31A71}" type="pres">
      <dgm:prSet presAssocID="{D6AF0440-CFF2-4172-89E4-A8762367B60D}" presName="parentText" presStyleLbl="node1" presStyleIdx="0" presStyleCnt="2">
        <dgm:presLayoutVars>
          <dgm:chMax val="0"/>
          <dgm:bulletEnabled val="1"/>
        </dgm:presLayoutVars>
      </dgm:prSet>
      <dgm:spPr/>
    </dgm:pt>
    <dgm:pt modelId="{3B8231B7-E66B-4A28-B28B-F08857B77767}" type="pres">
      <dgm:prSet presAssocID="{D6AF0440-CFF2-4172-89E4-A8762367B60D}" presName="childText" presStyleLbl="revTx" presStyleIdx="0" presStyleCnt="2">
        <dgm:presLayoutVars>
          <dgm:bulletEnabled val="1"/>
        </dgm:presLayoutVars>
      </dgm:prSet>
      <dgm:spPr/>
      <dgm:t>
        <a:bodyPr/>
        <a:lstStyle/>
        <a:p>
          <a:endParaRPr lang="zh-CN" altLang="en-US"/>
        </a:p>
      </dgm:t>
    </dgm:pt>
    <dgm:pt modelId="{E43DEAD8-FD3F-42D0-9F5A-6B044A0E5F34}" type="pres">
      <dgm:prSet presAssocID="{19113E23-FAA3-4D67-9097-28DDCE16356D}" presName="parentText" presStyleLbl="node1" presStyleIdx="1" presStyleCnt="2">
        <dgm:presLayoutVars>
          <dgm:chMax val="0"/>
          <dgm:bulletEnabled val="1"/>
        </dgm:presLayoutVars>
      </dgm:prSet>
      <dgm:spPr/>
    </dgm:pt>
    <dgm:pt modelId="{F68CB122-0F92-4C0F-AEB7-E7159F5636D2}" type="pres">
      <dgm:prSet presAssocID="{19113E23-FAA3-4D67-9097-28DDCE16356D}" presName="childText" presStyleLbl="revTx" presStyleIdx="1" presStyleCnt="2">
        <dgm:presLayoutVars>
          <dgm:bulletEnabled val="1"/>
        </dgm:presLayoutVars>
      </dgm:prSet>
      <dgm:spPr/>
      <dgm:t>
        <a:bodyPr/>
        <a:lstStyle/>
        <a:p>
          <a:endParaRPr lang="zh-CN" altLang="en-US"/>
        </a:p>
      </dgm:t>
    </dgm:pt>
  </dgm:ptLst>
  <dgm:cxnLst>
    <dgm:cxn modelId="{41BF7CCC-F4A3-4826-971A-60A2C3A36502}" type="presOf" srcId="{329CE8CA-593C-4C46-A953-43D03A0A40BF}" destId="{F68CB122-0F92-4C0F-AEB7-E7159F5636D2}" srcOrd="0" destOrd="2" presId="urn:microsoft.com/office/officeart/2005/8/layout/vList2"/>
    <dgm:cxn modelId="{B068AF8A-70B3-4398-A442-0221D9EC74E1}" type="presOf" srcId="{F38A540C-7120-4543-925A-EE1F63F27CF3}" destId="{F68CB122-0F92-4C0F-AEB7-E7159F5636D2}" srcOrd="0" destOrd="0" presId="urn:microsoft.com/office/officeart/2005/8/layout/vList2"/>
    <dgm:cxn modelId="{20FFE3A6-9EDF-4767-8EBA-AC0AAD5DC038}" srcId="{F38A540C-7120-4543-925A-EE1F63F27CF3}" destId="{329CE8CA-593C-4C46-A953-43D03A0A40BF}" srcOrd="1" destOrd="0" parTransId="{14BDAE1F-E39C-47EE-B28A-CE41BCEDA45E}" sibTransId="{07196C32-041E-464B-950B-EDB2AB2627A0}"/>
    <dgm:cxn modelId="{2C543166-C1CD-4A60-A2BA-0AA507C2C8EC}" srcId="{0382D73C-B341-4339-B4AD-F919DB4A96AA}" destId="{19113E23-FAA3-4D67-9097-28DDCE16356D}" srcOrd="1" destOrd="0" parTransId="{76EE020B-5704-4D60-A130-A20226C0937F}" sibTransId="{D48F464A-AF8B-44F8-A6C1-A9B950B3CEA6}"/>
    <dgm:cxn modelId="{FE50A05C-8102-4E5D-94B5-9ED23E34994A}" type="presOf" srcId="{1770B86F-860F-4021-AEA9-B622D51181C0}" destId="{F68CB122-0F92-4C0F-AEB7-E7159F5636D2}" srcOrd="0" destOrd="3" presId="urn:microsoft.com/office/officeart/2005/8/layout/vList2"/>
    <dgm:cxn modelId="{6191542B-DB69-4BCE-99DA-82E2F3939A5D}" type="presOf" srcId="{19113E23-FAA3-4D67-9097-28DDCE16356D}" destId="{E43DEAD8-FD3F-42D0-9F5A-6B044A0E5F34}" srcOrd="0" destOrd="0" presId="urn:microsoft.com/office/officeart/2005/8/layout/vList2"/>
    <dgm:cxn modelId="{B2A4917C-D4F2-4C57-B95D-0CEA4A8EED1B}" type="presOf" srcId="{5AD8F780-8552-4118-A7E6-9C2C14AD46BE}" destId="{3B8231B7-E66B-4A28-B28B-F08857B77767}" srcOrd="0" destOrd="0" presId="urn:microsoft.com/office/officeart/2005/8/layout/vList2"/>
    <dgm:cxn modelId="{C35769E1-BD5F-4FA6-A9E3-FAE27D0DA42B}" type="presOf" srcId="{0382D73C-B341-4339-B4AD-F919DB4A96AA}" destId="{E0DB86B7-4E63-493B-9481-CBC2551D5394}" srcOrd="0" destOrd="0" presId="urn:microsoft.com/office/officeart/2005/8/layout/vList2"/>
    <dgm:cxn modelId="{B84C4AA4-E470-4844-908A-DAD717ACA021}" srcId="{D6AF0440-CFF2-4172-89E4-A8762367B60D}" destId="{99298CA2-8734-4B88-81C2-72DBA98DDB3B}" srcOrd="1" destOrd="0" parTransId="{A8395801-D8AB-4F98-AF7B-EB46235BD6A4}" sibTransId="{E5CE526D-373E-42FD-B5F4-32565162AE6B}"/>
    <dgm:cxn modelId="{AA5D9EFC-9901-4135-AB84-AF403E5E4A51}" type="presOf" srcId="{BE990E4A-1F8C-4434-91CA-50285796D042}" destId="{F68CB122-0F92-4C0F-AEB7-E7159F5636D2}" srcOrd="0" destOrd="1" presId="urn:microsoft.com/office/officeart/2005/8/layout/vList2"/>
    <dgm:cxn modelId="{E5B490C3-FF9D-49AB-855C-0C080C77CFC7}" type="presOf" srcId="{A57FC839-D327-4593-8381-14D5574EE906}" destId="{3B8231B7-E66B-4A28-B28B-F08857B77767}" srcOrd="0" destOrd="2" presId="urn:microsoft.com/office/officeart/2005/8/layout/vList2"/>
    <dgm:cxn modelId="{38D9FFB0-3421-478B-B301-3F214F24194B}" type="presOf" srcId="{99298CA2-8734-4B88-81C2-72DBA98DDB3B}" destId="{3B8231B7-E66B-4A28-B28B-F08857B77767}" srcOrd="0" destOrd="1" presId="urn:microsoft.com/office/officeart/2005/8/layout/vList2"/>
    <dgm:cxn modelId="{33AD527B-499A-42EC-B267-A684343D8495}" type="presOf" srcId="{9D9FB5C4-CCEF-4245-8F5F-BD3225F405D0}" destId="{F68CB122-0F92-4C0F-AEB7-E7159F5636D2}" srcOrd="0" destOrd="4" presId="urn:microsoft.com/office/officeart/2005/8/layout/vList2"/>
    <dgm:cxn modelId="{64D4AD11-EBD2-4420-82A5-ABD5D054367D}" srcId="{F38A540C-7120-4543-925A-EE1F63F27CF3}" destId="{BE990E4A-1F8C-4434-91CA-50285796D042}" srcOrd="0" destOrd="0" parTransId="{C4775325-76D7-412B-9B4E-C3DBAB998093}" sibTransId="{12D2C805-2133-4AB4-8866-A57D5139DBA4}"/>
    <dgm:cxn modelId="{85E560D9-AA4E-4BD0-B1E2-30D1C7B85A10}" srcId="{F38A540C-7120-4543-925A-EE1F63F27CF3}" destId="{1770B86F-860F-4021-AEA9-B622D51181C0}" srcOrd="2" destOrd="0" parTransId="{5F09F069-100F-4D9C-9F97-7D690A636425}" sibTransId="{97346E47-2073-435A-BD30-8FA22BF911CE}"/>
    <dgm:cxn modelId="{7A4C7425-565C-4520-9795-1ABC04624AB9}" srcId="{F38A540C-7120-4543-925A-EE1F63F27CF3}" destId="{9D9FB5C4-CCEF-4245-8F5F-BD3225F405D0}" srcOrd="3" destOrd="0" parTransId="{5B53FA1F-BFF2-4594-8ADF-9C2231C83114}" sibTransId="{D1885C48-BA98-45CE-8851-AFC73D358AC5}"/>
    <dgm:cxn modelId="{E1A93427-B844-4AC1-A7B8-D18FE754ADEB}" srcId="{D6AF0440-CFF2-4172-89E4-A8762367B60D}" destId="{A57FC839-D327-4593-8381-14D5574EE906}" srcOrd="2" destOrd="0" parTransId="{662CC21D-A27E-46EB-AC63-86CE56BCA87C}" sibTransId="{6CC6F52B-F80E-4870-845F-EA512B1FC724}"/>
    <dgm:cxn modelId="{958D0BBE-11C9-4D8C-AB3C-115BFF5DBB3E}" srcId="{D6AF0440-CFF2-4172-89E4-A8762367B60D}" destId="{5AD8F780-8552-4118-A7E6-9C2C14AD46BE}" srcOrd="0" destOrd="0" parTransId="{0F53D044-2D19-466A-AF58-44AC69B8FDF7}" sibTransId="{2BD15655-773D-4DF9-8D1E-F95DC66E039B}"/>
    <dgm:cxn modelId="{15AEBB6C-EBBA-49CC-B6B0-7E7E961389F9}" srcId="{0382D73C-B341-4339-B4AD-F919DB4A96AA}" destId="{D6AF0440-CFF2-4172-89E4-A8762367B60D}" srcOrd="0" destOrd="0" parTransId="{23038883-0840-4A4E-8DD3-487A42197EC9}" sibTransId="{A3639404-C763-4CB1-807D-592103C0A791}"/>
    <dgm:cxn modelId="{FDAE80FF-5DA0-4C2F-91BC-A78429E5E8CA}" type="presOf" srcId="{D6AF0440-CFF2-4172-89E4-A8762367B60D}" destId="{65577A36-688A-4D73-B818-9C26B2F31A71}" srcOrd="0" destOrd="0" presId="urn:microsoft.com/office/officeart/2005/8/layout/vList2"/>
    <dgm:cxn modelId="{33929819-B556-4E46-993D-BE1492339961}" srcId="{19113E23-FAA3-4D67-9097-28DDCE16356D}" destId="{F38A540C-7120-4543-925A-EE1F63F27CF3}" srcOrd="0" destOrd="0" parTransId="{EA155C55-7387-4EB7-BEDC-B2984046BF62}" sibTransId="{3C55EFE5-A3C2-4661-B1DC-FCE27D4CC3E0}"/>
    <dgm:cxn modelId="{85B292BA-AB11-4C03-8C74-A564D83DF608}" type="presParOf" srcId="{E0DB86B7-4E63-493B-9481-CBC2551D5394}" destId="{65577A36-688A-4D73-B818-9C26B2F31A71}" srcOrd="0" destOrd="0" presId="urn:microsoft.com/office/officeart/2005/8/layout/vList2"/>
    <dgm:cxn modelId="{168F5796-D1BA-4AF3-B404-C933A8A3FB24}" type="presParOf" srcId="{E0DB86B7-4E63-493B-9481-CBC2551D5394}" destId="{3B8231B7-E66B-4A28-B28B-F08857B77767}" srcOrd="1" destOrd="0" presId="urn:microsoft.com/office/officeart/2005/8/layout/vList2"/>
    <dgm:cxn modelId="{FD9515C9-1F93-42E0-B64D-91AFB05B3CFC}" type="presParOf" srcId="{E0DB86B7-4E63-493B-9481-CBC2551D5394}" destId="{E43DEAD8-FD3F-42D0-9F5A-6B044A0E5F34}" srcOrd="2" destOrd="0" presId="urn:microsoft.com/office/officeart/2005/8/layout/vList2"/>
    <dgm:cxn modelId="{97E49ACF-607F-43CD-93B4-7F0A1909102C}" type="presParOf" srcId="{E0DB86B7-4E63-493B-9481-CBC2551D5394}" destId="{F68CB122-0F92-4C0F-AEB7-E7159F5636D2}" srcOrd="3" destOrd="0" presId="urn:microsoft.com/office/officeart/2005/8/layout/vList2"/>
  </dgm:cxnLst>
  <dgm:bg/>
  <dgm:whole/>
</dgm:dataModel>
</file>

<file path=ppt/diagrams/data7.xml><?xml version="1.0" encoding="utf-8"?>
<dgm:dataModel xmlns:dgm="http://schemas.openxmlformats.org/drawingml/2006/diagram" xmlns:a="http://schemas.openxmlformats.org/drawingml/2006/main">
  <dgm:ptLst>
    <dgm:pt modelId="{13AFB78B-C7D2-4792-B8A0-3028CDCFF0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4D2A7E41-7DC2-4084-88B0-AEE6FD41A118}">
      <dgm:prSet custT="1"/>
      <dgm:spPr/>
      <dgm:t>
        <a:bodyPr/>
        <a:lstStyle/>
        <a:p>
          <a:pPr rtl="0"/>
          <a:r>
            <a:rPr lang="zh-CN" altLang="en-US" sz="2900" b="1" dirty="0" smtClean="0"/>
            <a:t>启动</a:t>
          </a:r>
          <a:r>
            <a:rPr lang="en-US" altLang="zh-CN" sz="2800" b="1" dirty="0" err="1" smtClean="0"/>
            <a:t>SQLite</a:t>
          </a:r>
          <a:endParaRPr lang="en-US" sz="2900" b="1" dirty="0"/>
        </a:p>
      </dgm:t>
    </dgm:pt>
    <dgm:pt modelId="{FE57298F-072C-408D-B32C-98CFBA860D91}" type="parTrans" cxnId="{63D66A33-64AA-427A-B028-EC1A77DB4980}">
      <dgm:prSet/>
      <dgm:spPr/>
      <dgm:t>
        <a:bodyPr/>
        <a:lstStyle/>
        <a:p>
          <a:endParaRPr lang="zh-CN" altLang="en-US"/>
        </a:p>
      </dgm:t>
    </dgm:pt>
    <dgm:pt modelId="{DA62F84F-34F5-422D-9098-53A9912EBEBC}" type="sibTrans" cxnId="{63D66A33-64AA-427A-B028-EC1A77DB4980}">
      <dgm:prSet/>
      <dgm:spPr/>
      <dgm:t>
        <a:bodyPr/>
        <a:lstStyle/>
        <a:p>
          <a:endParaRPr lang="zh-CN" altLang="en-US"/>
        </a:p>
      </dgm:t>
    </dgm:pt>
    <dgm:pt modelId="{D86126B2-38F1-49BC-AD54-2288EB277EB1}" type="pres">
      <dgm:prSet presAssocID="{13AFB78B-C7D2-4792-B8A0-3028CDCFF0EC}" presName="linear" presStyleCnt="0">
        <dgm:presLayoutVars>
          <dgm:animLvl val="lvl"/>
          <dgm:resizeHandles val="exact"/>
        </dgm:presLayoutVars>
      </dgm:prSet>
      <dgm:spPr/>
    </dgm:pt>
    <dgm:pt modelId="{00A6FE0A-A312-4DDB-A42C-0170DEEBF8C1}" type="pres">
      <dgm:prSet presAssocID="{4D2A7E41-7DC2-4084-88B0-AEE6FD41A118}" presName="parentText" presStyleLbl="node1" presStyleIdx="0" presStyleCnt="1" custScaleX="63335" custScaleY="53665" custLinFactNeighborX="-6666" custLinFactNeighborY="17888">
        <dgm:presLayoutVars>
          <dgm:chMax val="0"/>
          <dgm:bulletEnabled val="1"/>
        </dgm:presLayoutVars>
      </dgm:prSet>
      <dgm:spPr/>
      <dgm:t>
        <a:bodyPr/>
        <a:lstStyle/>
        <a:p>
          <a:endParaRPr lang="zh-CN" altLang="en-US"/>
        </a:p>
      </dgm:t>
    </dgm:pt>
  </dgm:ptLst>
  <dgm:cxnLst>
    <dgm:cxn modelId="{63D66A33-64AA-427A-B028-EC1A77DB4980}" srcId="{13AFB78B-C7D2-4792-B8A0-3028CDCFF0EC}" destId="{4D2A7E41-7DC2-4084-88B0-AEE6FD41A118}" srcOrd="0" destOrd="0" parTransId="{FE57298F-072C-408D-B32C-98CFBA860D91}" sibTransId="{DA62F84F-34F5-422D-9098-53A9912EBEBC}"/>
    <dgm:cxn modelId="{879BE1F7-FF6E-43A3-9378-242E740DF660}" type="presOf" srcId="{13AFB78B-C7D2-4792-B8A0-3028CDCFF0EC}" destId="{D86126B2-38F1-49BC-AD54-2288EB277EB1}" srcOrd="0" destOrd="0" presId="urn:microsoft.com/office/officeart/2005/8/layout/vList2"/>
    <dgm:cxn modelId="{541569EC-DD1A-4FC3-AADF-09DE4D8D173A}" type="presOf" srcId="{4D2A7E41-7DC2-4084-88B0-AEE6FD41A118}" destId="{00A6FE0A-A312-4DDB-A42C-0170DEEBF8C1}" srcOrd="0" destOrd="0" presId="urn:microsoft.com/office/officeart/2005/8/layout/vList2"/>
    <dgm:cxn modelId="{1A7FA815-30E8-4717-8742-716F116CD634}" type="presParOf" srcId="{D86126B2-38F1-49BC-AD54-2288EB277EB1}" destId="{00A6FE0A-A312-4DDB-A42C-0170DEEBF8C1}" srcOrd="0" destOrd="0" presId="urn:microsoft.com/office/officeart/2005/8/layout/vList2"/>
  </dgm:cxnLst>
  <dgm:bg/>
  <dgm:whole/>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FontTx/>
              <a:buNone/>
              <a:defRPr sz="1200" b="0">
                <a:latin typeface="Arial" charset="0"/>
                <a:ea typeface="宋体" pitchFamily="2" charset="-122"/>
              </a:defRPr>
            </a:lvl1pPr>
          </a:lstStyle>
          <a:p>
            <a:pPr>
              <a:defRPr/>
            </a:pPr>
            <a:endParaRPr lang="en-US" altLang="zh-CN"/>
          </a:p>
        </p:txBody>
      </p:sp>
      <p:sp>
        <p:nvSpPr>
          <p:cNvPr id="143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FontTx/>
              <a:buNone/>
              <a:defRPr sz="1200" b="0">
                <a:latin typeface="Arial" charset="0"/>
                <a:ea typeface="宋体"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ClrTx/>
              <a:buFontTx/>
              <a:buNone/>
              <a:defRPr sz="1200" b="0">
                <a:latin typeface="Arial" charset="0"/>
                <a:ea typeface="宋体" pitchFamily="2" charset="-122"/>
              </a:defRPr>
            </a:lvl1pPr>
          </a:lstStyle>
          <a:p>
            <a:pPr>
              <a:defRPr/>
            </a:pPr>
            <a:endParaRPr lang="en-US" altLang="zh-CN"/>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buClrTx/>
              <a:buFontTx/>
              <a:buNone/>
              <a:defRPr sz="1200" b="0">
                <a:latin typeface="Arial" charset="0"/>
                <a:ea typeface="宋体" pitchFamily="2" charset="-122"/>
              </a:defRPr>
            </a:lvl1pPr>
          </a:lstStyle>
          <a:p>
            <a:pPr>
              <a:defRPr/>
            </a:pPr>
            <a:fld id="{226F90A2-CD59-4EEB-8B5E-072F821C18F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7786630-D303-4F4E-BC1F-81844007D4D3}" type="slidenum">
              <a:rPr lang="en-US" altLang="zh-CN" smtClean="0"/>
              <a:pPr/>
              <a:t>1</a:t>
            </a:fld>
            <a:endParaRPr lang="en-US" altLang="zh-CN" dirty="0" smtClean="0"/>
          </a:p>
        </p:txBody>
      </p:sp>
      <p:sp>
        <p:nvSpPr>
          <p:cNvPr id="22531" name="Rectangle 2"/>
          <p:cNvSpPr>
            <a:spLocks noGrp="1" noRot="1" noChangeAspect="1" noChangeArrowheads="1" noTextEdit="1"/>
          </p:cNvSpPr>
          <p:nvPr>
            <p:ph type="sldImg"/>
          </p:nvPr>
        </p:nvSpPr>
        <p:spPr>
          <a:xfrm>
            <a:off x="1146175" y="687388"/>
            <a:ext cx="4570413" cy="3427412"/>
          </a:xfrm>
          <a:ln w="12700" cap="flat"/>
        </p:spPr>
      </p:sp>
      <p:sp>
        <p:nvSpPr>
          <p:cNvPr id="22532" name="Rectangle 3"/>
          <p:cNvSpPr>
            <a:spLocks noGrp="1" noChangeArrowheads="1"/>
          </p:cNvSpPr>
          <p:nvPr>
            <p:ph type="body" idx="1"/>
          </p:nvPr>
        </p:nvSpPr>
        <p:spPr>
          <a:xfrm>
            <a:off x="914400" y="4346575"/>
            <a:ext cx="5029200" cy="4111625"/>
          </a:xfrm>
          <a:solidFill>
            <a:srgbClr val="FFFFFF"/>
          </a:solidFill>
          <a:ln w="12700" cap="flat">
            <a:solidFill>
              <a:srgbClr val="000000"/>
            </a:solidFill>
          </a:ln>
        </p:spPr>
        <p:txBody>
          <a:bodyPr lIns="91745" tIns="45872" rIns="91745" bIns="45872"/>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charset="0"/>
                <a:ea typeface="宋体" pitchFamily="2" charset="-122"/>
                <a:cs typeface="+mn-cs"/>
              </a:rPr>
              <a:t>CLP</a:t>
            </a:r>
            <a:r>
              <a:rPr lang="zh-CN" altLang="en-US" sz="1200" b="0" i="0" kern="1200" dirty="0" smtClean="0">
                <a:solidFill>
                  <a:schemeClr val="tx1"/>
                </a:solidFill>
                <a:latin typeface="Arial" charset="0"/>
                <a:ea typeface="宋体" pitchFamily="2" charset="-122"/>
                <a:cs typeface="+mn-cs"/>
              </a:rPr>
              <a:t>（</a:t>
            </a:r>
            <a:r>
              <a:rPr lang="en-US" sz="1200" b="0" i="0" kern="1200" dirty="0" smtClean="0">
                <a:solidFill>
                  <a:schemeClr val="tx1"/>
                </a:solidFill>
                <a:latin typeface="Arial" charset="0"/>
                <a:ea typeface="宋体" pitchFamily="2" charset="-122"/>
                <a:cs typeface="+mn-cs"/>
              </a:rPr>
              <a:t>Command Line Processor</a:t>
            </a:r>
            <a:r>
              <a:rPr lang="zh-CN" altLang="en-US" sz="1200" b="0" i="0" kern="1200" dirty="0" smtClean="0">
                <a:solidFill>
                  <a:schemeClr val="tx1"/>
                </a:solidFill>
                <a:latin typeface="Arial"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27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28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charset="0"/>
                <a:ea typeface="宋体" pitchFamily="2" charset="-122"/>
                <a:cs typeface="+mn-cs"/>
              </a:rPr>
              <a:t>CLP</a:t>
            </a:r>
            <a:r>
              <a:rPr lang="zh-CN" altLang="en-US" sz="1200" b="0" i="0" kern="1200" dirty="0" smtClean="0">
                <a:solidFill>
                  <a:schemeClr val="tx1"/>
                </a:solidFill>
                <a:latin typeface="Arial" charset="0"/>
                <a:ea typeface="宋体" pitchFamily="2" charset="-122"/>
                <a:cs typeface="+mn-cs"/>
              </a:rPr>
              <a:t>（</a:t>
            </a:r>
            <a:r>
              <a:rPr lang="en-US" sz="1200" b="0" i="0" kern="1200" dirty="0" smtClean="0">
                <a:solidFill>
                  <a:schemeClr val="tx1"/>
                </a:solidFill>
                <a:latin typeface="Arial" charset="0"/>
                <a:ea typeface="宋体" pitchFamily="2" charset="-122"/>
                <a:cs typeface="+mn-cs"/>
              </a:rPr>
              <a:t>Command Line Processor</a:t>
            </a:r>
            <a:r>
              <a:rPr lang="zh-CN" altLang="en-US" sz="1200" b="0" i="0" kern="1200" dirty="0" smtClean="0">
                <a:solidFill>
                  <a:schemeClr val="tx1"/>
                </a:solidFill>
                <a:latin typeface="Arial" charset="0"/>
                <a:ea typeface="宋体" pitchFamily="2" charset="-122"/>
                <a:cs typeface="+mn-cs"/>
              </a:rPr>
              <a:t>）</a:t>
            </a:r>
            <a:endParaRPr lang="en-US" altLang="zh-CN" sz="1200" b="0" i="0" kern="1200" dirty="0" smtClean="0">
              <a:solidFill>
                <a:schemeClr val="tx1"/>
              </a:solidFill>
              <a:latin typeface="Arial" charset="0"/>
              <a:ea typeface="宋体" pitchFamily="2" charset="-122"/>
              <a:cs typeface="+mn-cs"/>
            </a:endParaRPr>
          </a:p>
          <a:p>
            <a:endParaRPr lang="en-US" altLang="zh-CN" sz="1200" b="0" i="0" kern="1200" dirty="0" smtClean="0">
              <a:solidFill>
                <a:schemeClr val="tx1"/>
              </a:solidFill>
              <a:latin typeface="Arial" charset="0"/>
              <a:ea typeface="宋体" pitchFamily="2" charset="-122"/>
              <a:cs typeface="+mn-cs"/>
            </a:endParaRPr>
          </a:p>
          <a:p>
            <a:r>
              <a:rPr lang="en-US" altLang="zh-CN" sz="1200" b="0" kern="1200" dirty="0" err="1" smtClean="0">
                <a:solidFill>
                  <a:schemeClr val="tx1"/>
                </a:solidFill>
                <a:latin typeface="Arial" charset="0"/>
                <a:ea typeface="华文楷体" pitchFamily="2" charset="-122"/>
                <a:cs typeface="+mn-cs"/>
              </a:rPr>
              <a:t>cache_size</a:t>
            </a:r>
            <a:r>
              <a:rPr lang="zh-CN" altLang="en-US" sz="1200" b="0" kern="1200" dirty="0" smtClean="0">
                <a:solidFill>
                  <a:schemeClr val="tx1"/>
                </a:solidFill>
                <a:latin typeface="Arial" charset="0"/>
                <a:ea typeface="华文楷体" pitchFamily="2" charset="-122"/>
                <a:cs typeface="+mn-cs"/>
              </a:rPr>
              <a:t>：</a:t>
            </a:r>
            <a:r>
              <a:rPr lang="zh-CN" altLang="en-US" sz="1200" b="0" i="0" kern="1200" dirty="0" smtClean="0">
                <a:solidFill>
                  <a:schemeClr val="tx1"/>
                </a:solidFill>
                <a:latin typeface="Arial" charset="0"/>
                <a:ea typeface="宋体" pitchFamily="2" charset="-122"/>
                <a:cs typeface="+mn-cs"/>
              </a:rPr>
              <a:t>一次存储在内存中的数据库文件页数。每页使用约</a:t>
            </a:r>
            <a:r>
              <a:rPr lang="en-US" altLang="zh-CN" sz="1200" b="0" i="0" kern="1200" dirty="0" smtClean="0">
                <a:solidFill>
                  <a:schemeClr val="tx1"/>
                </a:solidFill>
                <a:latin typeface="Arial" charset="0"/>
                <a:ea typeface="宋体" pitchFamily="2" charset="-122"/>
                <a:cs typeface="+mn-cs"/>
              </a:rPr>
              <a:t>1.5K</a:t>
            </a:r>
            <a:r>
              <a:rPr lang="zh-CN" altLang="en-US" sz="1200" b="0" i="0" kern="1200" dirty="0" smtClean="0">
                <a:solidFill>
                  <a:schemeClr val="tx1"/>
                </a:solidFill>
                <a:latin typeface="Arial" charset="0"/>
                <a:ea typeface="宋体" pitchFamily="2" charset="-122"/>
                <a:cs typeface="+mn-cs"/>
              </a:rPr>
              <a:t>内存，缺省的缓存大小是</a:t>
            </a:r>
            <a:r>
              <a:rPr lang="en-US" altLang="zh-CN" sz="1200" b="0" i="0" kern="1200" dirty="0" smtClean="0">
                <a:solidFill>
                  <a:schemeClr val="tx1"/>
                </a:solidFill>
                <a:latin typeface="Arial" charset="0"/>
                <a:ea typeface="宋体" pitchFamily="2" charset="-122"/>
                <a:cs typeface="+mn-cs"/>
              </a:rPr>
              <a:t>2000. </a:t>
            </a:r>
            <a:r>
              <a:rPr lang="zh-CN" altLang="en-US" sz="1200" b="0" i="0" kern="1200" dirty="0" smtClean="0">
                <a:solidFill>
                  <a:schemeClr val="tx1"/>
                </a:solidFill>
                <a:latin typeface="Arial" charset="0"/>
                <a:ea typeface="宋体" pitchFamily="2" charset="-122"/>
                <a:cs typeface="+mn-cs"/>
              </a:rPr>
              <a:t>若需要使用改变大量多行的</a:t>
            </a:r>
            <a:r>
              <a:rPr lang="en-US" altLang="zh-CN" sz="1200" b="0" i="0" kern="1200" dirty="0" smtClean="0">
                <a:solidFill>
                  <a:schemeClr val="tx1"/>
                </a:solidFill>
                <a:latin typeface="Arial" charset="0"/>
                <a:ea typeface="宋体" pitchFamily="2" charset="-122"/>
                <a:cs typeface="+mn-cs"/>
              </a:rPr>
              <a:t>UPDATE</a:t>
            </a:r>
            <a:r>
              <a:rPr lang="zh-CN" altLang="en-US" sz="1200" b="0" i="0" kern="1200" dirty="0" smtClean="0">
                <a:solidFill>
                  <a:schemeClr val="tx1"/>
                </a:solidFill>
                <a:latin typeface="Arial" charset="0"/>
                <a:ea typeface="宋体" pitchFamily="2" charset="-122"/>
                <a:cs typeface="+mn-cs"/>
              </a:rPr>
              <a:t>或</a:t>
            </a:r>
            <a:r>
              <a:rPr lang="en-US" altLang="zh-CN" sz="1200" b="0" i="0" kern="1200" dirty="0" smtClean="0">
                <a:solidFill>
                  <a:schemeClr val="tx1"/>
                </a:solidFill>
                <a:latin typeface="Arial" charset="0"/>
                <a:ea typeface="宋体" pitchFamily="2" charset="-122"/>
                <a:cs typeface="+mn-cs"/>
              </a:rPr>
              <a:t>DELETE</a:t>
            </a:r>
            <a:r>
              <a:rPr lang="zh-CN" altLang="en-US" sz="1200" b="0" i="0" kern="1200" dirty="0" smtClean="0">
                <a:solidFill>
                  <a:schemeClr val="tx1"/>
                </a:solidFill>
                <a:latin typeface="Arial" charset="0"/>
                <a:ea typeface="宋体" pitchFamily="2" charset="-122"/>
                <a:cs typeface="+mn-cs"/>
              </a:rPr>
              <a:t>命令，并且不介意</a:t>
            </a:r>
            <a:r>
              <a:rPr lang="en-US" altLang="zh-CN" sz="1200" b="0" i="0" kern="1200" dirty="0" err="1" smtClean="0">
                <a:solidFill>
                  <a:schemeClr val="tx1"/>
                </a:solidFill>
                <a:latin typeface="Arial" charset="0"/>
                <a:ea typeface="宋体" pitchFamily="2" charset="-122"/>
                <a:cs typeface="+mn-cs"/>
              </a:rPr>
              <a:t>SQLite</a:t>
            </a:r>
            <a:r>
              <a:rPr lang="zh-CN" altLang="en-US" sz="1200" b="0" i="0" kern="1200" dirty="0" smtClean="0">
                <a:solidFill>
                  <a:schemeClr val="tx1"/>
                </a:solidFill>
                <a:latin typeface="Arial" charset="0"/>
                <a:ea typeface="宋体" pitchFamily="2" charset="-122"/>
                <a:cs typeface="+mn-cs"/>
              </a:rPr>
              <a:t>使用更多的内存的话，可以增大缓存以提高性能。</a:t>
            </a:r>
            <a:endParaRPr lang="en-US" altLang="zh-CN" sz="1200" b="0" i="0" kern="1200" dirty="0" smtClean="0">
              <a:solidFill>
                <a:schemeClr val="tx1"/>
              </a:solidFill>
              <a:latin typeface="Arial" charset="0"/>
              <a:ea typeface="宋体" pitchFamily="2" charset="-122"/>
              <a:cs typeface="+mn-cs"/>
            </a:endParaRPr>
          </a:p>
          <a:p>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谨慎使用</a:t>
            </a:r>
            <a:r>
              <a:rPr lang="en-US" altLang="zh-CN" sz="1000" kern="1200" dirty="0" smtClean="0">
                <a:solidFill>
                  <a:schemeClr val="tx1"/>
                </a:solidFill>
                <a:latin typeface="Arial" charset="0"/>
                <a:ea typeface="宋体" pitchFamily="2" charset="-122"/>
                <a:cs typeface="+mn-cs"/>
              </a:rPr>
              <a:t>temp_store_directory</a:t>
            </a:r>
            <a:r>
              <a:rPr lang="zh-CN" altLang="en-US" sz="1000" kern="1200" dirty="0" smtClean="0">
                <a:solidFill>
                  <a:schemeClr val="tx1"/>
                </a:solidFill>
                <a:latin typeface="Arial" charset="0"/>
                <a:ea typeface="宋体" pitchFamily="2" charset="-122"/>
                <a:cs typeface="+mn-cs"/>
              </a:rPr>
              <a:t>修改临时文件存储目录！！！</a:t>
            </a:r>
            <a:endParaRPr lang="en-US" altLang="zh-CN" sz="1000" kern="1200" dirty="0" smtClean="0">
              <a:solidFill>
                <a:schemeClr val="tx1"/>
              </a:solidFill>
              <a:latin typeface="Arial" charset="0"/>
              <a:ea typeface="宋体" pitchFamily="2" charset="-122"/>
              <a:cs typeface="+mn-cs"/>
            </a:endParaRPr>
          </a:p>
          <a:p>
            <a:r>
              <a:rPr lang="zh-CN" altLang="en-US" sz="1200" b="1" kern="1200" dirty="0" smtClean="0">
                <a:solidFill>
                  <a:schemeClr val="tx1"/>
                </a:solidFill>
                <a:latin typeface="Arial" charset="0"/>
                <a:ea typeface="宋体" pitchFamily="2" charset="-122"/>
                <a:cs typeface="+mn-cs"/>
              </a:rPr>
              <a:t>对于</a:t>
            </a:r>
            <a:r>
              <a:rPr lang="en-US" sz="1200" b="1" kern="1200" dirty="0" smtClean="0">
                <a:solidFill>
                  <a:schemeClr val="tx1"/>
                </a:solidFill>
                <a:latin typeface="Arial" charset="0"/>
                <a:ea typeface="宋体" pitchFamily="2" charset="-122"/>
                <a:cs typeface="+mn-cs"/>
              </a:rPr>
              <a:t>Unix/Linux/OSX</a:t>
            </a:r>
            <a:r>
              <a:rPr lang="zh-CN" altLang="en-US" sz="1200" b="1" kern="1200" dirty="0" smtClean="0">
                <a:solidFill>
                  <a:schemeClr val="tx1"/>
                </a:solidFill>
                <a:latin typeface="Arial" charset="0"/>
                <a:ea typeface="宋体" pitchFamily="2" charset="-122"/>
                <a:cs typeface="+mn-cs"/>
              </a:rPr>
              <a:t>来说，默认可路径是</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var</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tmp</a:t>
            </a:r>
            <a:r>
              <a:rPr lang="en-US" sz="1200" b="1" kern="1200" dirty="0" smtClean="0">
                <a:solidFill>
                  <a:schemeClr val="tx1"/>
                </a:solidFill>
                <a:latin typeface="Arial" charset="0"/>
                <a:ea typeface="宋体" pitchFamily="2" charset="-122"/>
                <a:cs typeface="+mn-cs"/>
              </a:rPr>
              <a:t>, /</a:t>
            </a:r>
            <a:r>
              <a:rPr lang="en-US" sz="1200" b="1" kern="1200" dirty="0" err="1" smtClean="0">
                <a:solidFill>
                  <a:schemeClr val="tx1"/>
                </a:solidFill>
                <a:latin typeface="Arial" charset="0"/>
                <a:ea typeface="宋体" pitchFamily="2" charset="-122"/>
                <a:cs typeface="+mn-cs"/>
              </a:rPr>
              <a:t>usr</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tmp</a:t>
            </a:r>
            <a:r>
              <a:rPr lang="en-US" sz="1200" b="1" kern="1200" dirty="0" smtClean="0">
                <a:solidFill>
                  <a:schemeClr val="tx1"/>
                </a:solidFill>
                <a:latin typeface="Arial" charset="0"/>
                <a:ea typeface="宋体" pitchFamily="2" charset="-122"/>
                <a:cs typeface="+mn-cs"/>
              </a:rPr>
              <a:t>, /</a:t>
            </a:r>
            <a:r>
              <a:rPr lang="en-US" sz="1200" b="1" kern="1200" dirty="0" err="1" smtClean="0">
                <a:solidFill>
                  <a:schemeClr val="tx1"/>
                </a:solidFill>
                <a:latin typeface="Arial" charset="0"/>
                <a:ea typeface="宋体" pitchFamily="2" charset="-122"/>
                <a:cs typeface="+mn-cs"/>
              </a:rPr>
              <a:t>tmp</a:t>
            </a:r>
            <a:r>
              <a:rPr lang="zh-CN" altLang="en-US" sz="1200" b="1" kern="1200" dirty="0" smtClean="0">
                <a:solidFill>
                  <a:schemeClr val="tx1"/>
                </a:solidFill>
                <a:latin typeface="Arial" charset="0"/>
                <a:ea typeface="宋体" pitchFamily="2" charset="-122"/>
                <a:cs typeface="+mn-cs"/>
              </a:rPr>
              <a:t>以及当前目录</a:t>
            </a:r>
            <a:r>
              <a:rPr lang="en-US" sz="1200" b="1" kern="1200" dirty="0" smtClean="0">
                <a:solidFill>
                  <a:schemeClr val="tx1"/>
                </a:solidFill>
                <a:latin typeface="Arial" charset="0"/>
                <a:ea typeface="宋体" pitchFamily="2" charset="-122"/>
                <a:cs typeface="+mn-cs"/>
              </a:rPr>
              <a:t> current-directory</a:t>
            </a:r>
            <a:r>
              <a:rPr lang="zh-CN" altLang="en-US" sz="1200" b="1" kern="1200" dirty="0" smtClean="0">
                <a:solidFill>
                  <a:schemeClr val="tx1"/>
                </a:solidFill>
                <a:latin typeface="Arial" charset="0"/>
                <a:ea typeface="宋体" pitchFamily="2" charset="-122"/>
                <a:cs typeface="+mn-cs"/>
              </a:rPr>
              <a:t>中第一个可写的目录。</a:t>
            </a:r>
            <a:r>
              <a:rPr lang="zh-CN" altLang="en-US" sz="1200" kern="1200" dirty="0" smtClean="0">
                <a:solidFill>
                  <a:schemeClr val="tx1"/>
                </a:solidFill>
                <a:latin typeface="Arial" charset="0"/>
                <a:ea typeface="宋体" pitchFamily="2" charset="-122"/>
                <a:cs typeface="+mn-cs"/>
              </a:rPr>
              <a:t>对于</a:t>
            </a:r>
            <a:r>
              <a:rPr lang="en-US" sz="1200" kern="1200" dirty="0" smtClean="0">
                <a:solidFill>
                  <a:schemeClr val="tx1"/>
                </a:solidFill>
                <a:latin typeface="Arial" charset="0"/>
                <a:ea typeface="宋体" pitchFamily="2" charset="-122"/>
                <a:cs typeface="+mn-cs"/>
              </a:rPr>
              <a:t> WINDOWS NT</a:t>
            </a:r>
            <a:r>
              <a:rPr lang="zh-CN" altLang="en-US" sz="1200" kern="1200" dirty="0" smtClean="0">
                <a:solidFill>
                  <a:schemeClr val="tx1"/>
                </a:solidFill>
                <a:latin typeface="Arial" charset="0"/>
                <a:ea typeface="宋体" pitchFamily="2" charset="-122"/>
                <a:cs typeface="+mn-cs"/>
              </a:rPr>
              <a:t>，默认路径由</a:t>
            </a:r>
            <a:r>
              <a:rPr lang="en-US" sz="1200" kern="1200" dirty="0" smtClean="0">
                <a:solidFill>
                  <a:schemeClr val="tx1"/>
                </a:solidFill>
                <a:latin typeface="Arial" charset="0"/>
                <a:ea typeface="宋体" pitchFamily="2" charset="-122"/>
                <a:cs typeface="+mn-cs"/>
              </a:rPr>
              <a:t>WINDOWS</a:t>
            </a:r>
            <a:r>
              <a:rPr lang="zh-CN" altLang="en-US" sz="1200" kern="1200" dirty="0" smtClean="0">
                <a:solidFill>
                  <a:schemeClr val="tx1"/>
                </a:solidFill>
                <a:latin typeface="Arial" charset="0"/>
                <a:ea typeface="宋体" pitchFamily="2" charset="-122"/>
                <a:cs typeface="+mn-cs"/>
              </a:rPr>
              <a:t>决定，通常是</a:t>
            </a:r>
            <a:r>
              <a:rPr lang="en-US" sz="1200" kern="1200" dirty="0" smtClean="0">
                <a:solidFill>
                  <a:schemeClr val="tx1"/>
                </a:solidFill>
                <a:latin typeface="Arial" charset="0"/>
                <a:ea typeface="宋体" pitchFamily="2" charset="-122"/>
                <a:cs typeface="+mn-cs"/>
              </a:rPr>
              <a:t>C:\Documents and Settings\user-name\Local Settings\Temp\</a:t>
            </a:r>
            <a:r>
              <a:rPr lang="zh-CN" altLang="en-US" sz="1200"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SQLite</a:t>
            </a:r>
            <a:r>
              <a:rPr lang="zh-CN" altLang="en-US" sz="1200" b="1" kern="1200" dirty="0" smtClean="0">
                <a:solidFill>
                  <a:schemeClr val="tx1"/>
                </a:solidFill>
                <a:latin typeface="Arial" charset="0"/>
                <a:ea typeface="宋体" pitchFamily="2" charset="-122"/>
                <a:cs typeface="+mn-cs"/>
              </a:rPr>
              <a:t>创建的临时文件在打开后会被立即删除（</a:t>
            </a:r>
            <a:r>
              <a:rPr lang="en-US" sz="1200" b="1" kern="1200" dirty="0" smtClean="0">
                <a:solidFill>
                  <a:schemeClr val="tx1"/>
                </a:solidFill>
                <a:latin typeface="Arial" charset="0"/>
                <a:ea typeface="宋体" pitchFamily="2" charset="-122"/>
                <a:cs typeface="+mn-cs"/>
              </a:rPr>
              <a:t>unlink</a:t>
            </a:r>
            <a:r>
              <a:rPr lang="zh-CN" altLang="en-US" sz="1200" b="1" kern="1200" dirty="0" smtClean="0">
                <a:solidFill>
                  <a:schemeClr val="tx1"/>
                </a:solidFill>
                <a:latin typeface="Arial" charset="0"/>
                <a:ea typeface="宋体" pitchFamily="2" charset="-122"/>
                <a:cs typeface="+mn-cs"/>
              </a:rPr>
              <a:t>）</a:t>
            </a:r>
            <a:r>
              <a:rPr lang="en-US" sz="1200" b="1" kern="1200" dirty="0" smtClean="0">
                <a:solidFill>
                  <a:schemeClr val="tx1"/>
                </a:solidFill>
                <a:latin typeface="Arial" charset="0"/>
                <a:ea typeface="宋体" pitchFamily="2" charset="-122"/>
                <a:cs typeface="+mn-cs"/>
              </a:rPr>
              <a:t>, </a:t>
            </a:r>
            <a:r>
              <a:rPr lang="zh-CN" altLang="en-US" sz="1200" b="1" kern="1200" dirty="0" smtClean="0">
                <a:solidFill>
                  <a:schemeClr val="tx1"/>
                </a:solidFill>
                <a:latin typeface="Arial" charset="0"/>
                <a:ea typeface="宋体" pitchFamily="2" charset="-122"/>
                <a:cs typeface="+mn-cs"/>
              </a:rPr>
              <a:t>这样当</a:t>
            </a:r>
            <a:r>
              <a:rPr lang="en-US" sz="1200" b="1" kern="1200" dirty="0" smtClean="0">
                <a:solidFill>
                  <a:schemeClr val="tx1"/>
                </a:solidFill>
                <a:latin typeface="Arial" charset="0"/>
                <a:ea typeface="宋体" pitchFamily="2" charset="-122"/>
                <a:cs typeface="+mn-cs"/>
              </a:rPr>
              <a:t>SQLite</a:t>
            </a:r>
            <a:r>
              <a:rPr lang="zh-CN" altLang="en-US" sz="1200" b="1" kern="1200" dirty="0" smtClean="0">
                <a:solidFill>
                  <a:schemeClr val="tx1"/>
                </a:solidFill>
                <a:latin typeface="Arial" charset="0"/>
                <a:ea typeface="宋体" pitchFamily="2" charset="-122"/>
                <a:cs typeface="+mn-cs"/>
              </a:rPr>
              <a:t>进程退出时，操作系统就可以自动删除这些文件。所以正常状态下，使用</a:t>
            </a:r>
            <a:r>
              <a:rPr lang="en-US" sz="1200" b="1" kern="1200" dirty="0" err="1" smtClean="0">
                <a:solidFill>
                  <a:schemeClr val="tx1"/>
                </a:solidFill>
                <a:latin typeface="Arial" charset="0"/>
                <a:ea typeface="宋体" pitchFamily="2" charset="-122"/>
                <a:cs typeface="+mn-cs"/>
              </a:rPr>
              <a:t>ls</a:t>
            </a:r>
            <a:r>
              <a:rPr lang="zh-CN" altLang="en-US" sz="1200" b="1" kern="1200" dirty="0" smtClean="0">
                <a:solidFill>
                  <a:schemeClr val="tx1"/>
                </a:solidFill>
                <a:latin typeface="Arial" charset="0"/>
                <a:ea typeface="宋体" pitchFamily="2" charset="-122"/>
                <a:cs typeface="+mn-cs"/>
              </a:rPr>
              <a:t>或</a:t>
            </a:r>
            <a:r>
              <a:rPr lang="en-US" sz="1200" b="1" kern="1200" dirty="0" smtClean="0">
                <a:solidFill>
                  <a:schemeClr val="tx1"/>
                </a:solidFill>
                <a:latin typeface="Arial" charset="0"/>
                <a:ea typeface="宋体" pitchFamily="2" charset="-122"/>
                <a:cs typeface="+mn-cs"/>
              </a:rPr>
              <a:t>dir</a:t>
            </a:r>
            <a:r>
              <a:rPr lang="zh-CN" altLang="en-US" sz="1200" b="1" kern="1200" dirty="0" smtClean="0">
                <a:solidFill>
                  <a:schemeClr val="tx1"/>
                </a:solidFill>
                <a:latin typeface="Arial" charset="0"/>
                <a:ea typeface="宋体" pitchFamily="2" charset="-122"/>
                <a:cs typeface="+mn-cs"/>
              </a:rPr>
              <a:t>命令是无法看到这些临时文件的。</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29</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charset="0"/>
                <a:ea typeface="宋体" pitchFamily="2" charset="-122"/>
                <a:cs typeface="+mn-cs"/>
              </a:rPr>
              <a:t>谨慎使用</a:t>
            </a:r>
            <a:r>
              <a:rPr lang="en-US" altLang="zh-CN" sz="1000" kern="1200" dirty="0" smtClean="0">
                <a:solidFill>
                  <a:schemeClr val="tx1"/>
                </a:solidFill>
                <a:latin typeface="Arial" charset="0"/>
                <a:ea typeface="宋体" pitchFamily="2" charset="-122"/>
                <a:cs typeface="+mn-cs"/>
              </a:rPr>
              <a:t>temp_store_directory</a:t>
            </a:r>
            <a:r>
              <a:rPr lang="zh-CN" altLang="en-US" sz="1000" kern="1200" dirty="0" smtClean="0">
                <a:solidFill>
                  <a:schemeClr val="tx1"/>
                </a:solidFill>
                <a:latin typeface="Arial" charset="0"/>
                <a:ea typeface="宋体" pitchFamily="2" charset="-122"/>
                <a:cs typeface="+mn-cs"/>
              </a:rPr>
              <a:t>修改临时文件存储目录！！！</a:t>
            </a:r>
            <a:endParaRPr lang="en-US" altLang="zh-CN" sz="1000" kern="1200" dirty="0" smtClean="0">
              <a:solidFill>
                <a:schemeClr val="tx1"/>
              </a:solidFill>
              <a:latin typeface="Arial" charset="0"/>
              <a:ea typeface="宋体" pitchFamily="2" charset="-122"/>
              <a:cs typeface="+mn-cs"/>
            </a:endParaRPr>
          </a:p>
          <a:p>
            <a:r>
              <a:rPr lang="zh-CN" altLang="en-US" sz="1200" b="1" kern="1200" dirty="0" smtClean="0">
                <a:solidFill>
                  <a:schemeClr val="tx1"/>
                </a:solidFill>
                <a:latin typeface="Arial" charset="0"/>
                <a:ea typeface="宋体" pitchFamily="2" charset="-122"/>
                <a:cs typeface="+mn-cs"/>
              </a:rPr>
              <a:t>对于</a:t>
            </a:r>
            <a:r>
              <a:rPr lang="en-US" sz="1200" b="1" kern="1200" dirty="0" smtClean="0">
                <a:solidFill>
                  <a:schemeClr val="tx1"/>
                </a:solidFill>
                <a:latin typeface="Arial" charset="0"/>
                <a:ea typeface="宋体" pitchFamily="2" charset="-122"/>
                <a:cs typeface="+mn-cs"/>
              </a:rPr>
              <a:t>Unix/Linux/OSX</a:t>
            </a:r>
            <a:r>
              <a:rPr lang="zh-CN" altLang="en-US" sz="1200" b="1" kern="1200" dirty="0" smtClean="0">
                <a:solidFill>
                  <a:schemeClr val="tx1"/>
                </a:solidFill>
                <a:latin typeface="Arial" charset="0"/>
                <a:ea typeface="宋体" pitchFamily="2" charset="-122"/>
                <a:cs typeface="+mn-cs"/>
              </a:rPr>
              <a:t>来说，默认可路径是</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var</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tmp</a:t>
            </a:r>
            <a:r>
              <a:rPr lang="en-US" sz="1200" b="1" kern="1200" dirty="0" smtClean="0">
                <a:solidFill>
                  <a:schemeClr val="tx1"/>
                </a:solidFill>
                <a:latin typeface="Arial" charset="0"/>
                <a:ea typeface="宋体" pitchFamily="2" charset="-122"/>
                <a:cs typeface="+mn-cs"/>
              </a:rPr>
              <a:t>, /</a:t>
            </a:r>
            <a:r>
              <a:rPr lang="en-US" sz="1200" b="1" kern="1200" dirty="0" err="1" smtClean="0">
                <a:solidFill>
                  <a:schemeClr val="tx1"/>
                </a:solidFill>
                <a:latin typeface="Arial" charset="0"/>
                <a:ea typeface="宋体" pitchFamily="2" charset="-122"/>
                <a:cs typeface="+mn-cs"/>
              </a:rPr>
              <a:t>usr</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tmp</a:t>
            </a:r>
            <a:r>
              <a:rPr lang="en-US" sz="1200" b="1" kern="1200" dirty="0" smtClean="0">
                <a:solidFill>
                  <a:schemeClr val="tx1"/>
                </a:solidFill>
                <a:latin typeface="Arial" charset="0"/>
                <a:ea typeface="宋体" pitchFamily="2" charset="-122"/>
                <a:cs typeface="+mn-cs"/>
              </a:rPr>
              <a:t>, /</a:t>
            </a:r>
            <a:r>
              <a:rPr lang="en-US" sz="1200" b="1" kern="1200" dirty="0" err="1" smtClean="0">
                <a:solidFill>
                  <a:schemeClr val="tx1"/>
                </a:solidFill>
                <a:latin typeface="Arial" charset="0"/>
                <a:ea typeface="宋体" pitchFamily="2" charset="-122"/>
                <a:cs typeface="+mn-cs"/>
              </a:rPr>
              <a:t>tmp</a:t>
            </a:r>
            <a:r>
              <a:rPr lang="zh-CN" altLang="en-US" sz="1200" b="1" kern="1200" dirty="0" smtClean="0">
                <a:solidFill>
                  <a:schemeClr val="tx1"/>
                </a:solidFill>
                <a:latin typeface="Arial" charset="0"/>
                <a:ea typeface="宋体" pitchFamily="2" charset="-122"/>
                <a:cs typeface="+mn-cs"/>
              </a:rPr>
              <a:t>以及当前目录</a:t>
            </a:r>
            <a:r>
              <a:rPr lang="en-US" sz="1200" b="1" kern="1200" dirty="0" smtClean="0">
                <a:solidFill>
                  <a:schemeClr val="tx1"/>
                </a:solidFill>
                <a:latin typeface="Arial" charset="0"/>
                <a:ea typeface="宋体" pitchFamily="2" charset="-122"/>
                <a:cs typeface="+mn-cs"/>
              </a:rPr>
              <a:t> current-directory</a:t>
            </a:r>
            <a:r>
              <a:rPr lang="zh-CN" altLang="en-US" sz="1200" b="1" kern="1200" dirty="0" smtClean="0">
                <a:solidFill>
                  <a:schemeClr val="tx1"/>
                </a:solidFill>
                <a:latin typeface="Arial" charset="0"/>
                <a:ea typeface="宋体" pitchFamily="2" charset="-122"/>
                <a:cs typeface="+mn-cs"/>
              </a:rPr>
              <a:t>中第一个可写的目录。</a:t>
            </a:r>
            <a:r>
              <a:rPr lang="zh-CN" altLang="en-US" sz="1200" kern="1200" dirty="0" smtClean="0">
                <a:solidFill>
                  <a:schemeClr val="tx1"/>
                </a:solidFill>
                <a:latin typeface="Arial" charset="0"/>
                <a:ea typeface="宋体" pitchFamily="2" charset="-122"/>
                <a:cs typeface="+mn-cs"/>
              </a:rPr>
              <a:t>对于</a:t>
            </a:r>
            <a:r>
              <a:rPr lang="en-US" sz="1200" kern="1200" dirty="0" smtClean="0">
                <a:solidFill>
                  <a:schemeClr val="tx1"/>
                </a:solidFill>
                <a:latin typeface="Arial" charset="0"/>
                <a:ea typeface="宋体" pitchFamily="2" charset="-122"/>
                <a:cs typeface="+mn-cs"/>
              </a:rPr>
              <a:t> WINDOWS NT</a:t>
            </a:r>
            <a:r>
              <a:rPr lang="zh-CN" altLang="en-US" sz="1200" kern="1200" dirty="0" smtClean="0">
                <a:solidFill>
                  <a:schemeClr val="tx1"/>
                </a:solidFill>
                <a:latin typeface="Arial" charset="0"/>
                <a:ea typeface="宋体" pitchFamily="2" charset="-122"/>
                <a:cs typeface="+mn-cs"/>
              </a:rPr>
              <a:t>，默认路径由</a:t>
            </a:r>
            <a:r>
              <a:rPr lang="en-US" sz="1200" kern="1200" dirty="0" smtClean="0">
                <a:solidFill>
                  <a:schemeClr val="tx1"/>
                </a:solidFill>
                <a:latin typeface="Arial" charset="0"/>
                <a:ea typeface="宋体" pitchFamily="2" charset="-122"/>
                <a:cs typeface="+mn-cs"/>
              </a:rPr>
              <a:t>WINDOWS</a:t>
            </a:r>
            <a:r>
              <a:rPr lang="zh-CN" altLang="en-US" sz="1200" kern="1200" dirty="0" smtClean="0">
                <a:solidFill>
                  <a:schemeClr val="tx1"/>
                </a:solidFill>
                <a:latin typeface="Arial" charset="0"/>
                <a:ea typeface="宋体" pitchFamily="2" charset="-122"/>
                <a:cs typeface="+mn-cs"/>
              </a:rPr>
              <a:t>决定，通常是</a:t>
            </a:r>
            <a:r>
              <a:rPr lang="en-US" sz="1200" kern="1200" dirty="0" smtClean="0">
                <a:solidFill>
                  <a:schemeClr val="tx1"/>
                </a:solidFill>
                <a:latin typeface="Arial" charset="0"/>
                <a:ea typeface="宋体" pitchFamily="2" charset="-122"/>
                <a:cs typeface="+mn-cs"/>
              </a:rPr>
              <a:t>C:\Documents and Settings\user-name\Local Settings\Temp\</a:t>
            </a:r>
            <a:r>
              <a:rPr lang="zh-CN" altLang="en-US" sz="1200" kern="1200" dirty="0" smtClean="0">
                <a:solidFill>
                  <a:schemeClr val="tx1"/>
                </a:solidFill>
                <a:latin typeface="Arial" charset="0"/>
                <a:ea typeface="宋体" pitchFamily="2" charset="-122"/>
                <a:cs typeface="+mn-cs"/>
              </a:rPr>
              <a:t>。</a:t>
            </a:r>
            <a:r>
              <a:rPr lang="en-US" sz="1200" b="1" kern="1200" dirty="0" smtClean="0">
                <a:solidFill>
                  <a:schemeClr val="tx1"/>
                </a:solidFill>
                <a:latin typeface="Arial" charset="0"/>
                <a:ea typeface="宋体" pitchFamily="2" charset="-122"/>
                <a:cs typeface="+mn-cs"/>
              </a:rPr>
              <a:t>SQLite</a:t>
            </a:r>
            <a:r>
              <a:rPr lang="zh-CN" altLang="en-US" sz="1200" b="1" kern="1200" dirty="0" smtClean="0">
                <a:solidFill>
                  <a:schemeClr val="tx1"/>
                </a:solidFill>
                <a:latin typeface="Arial" charset="0"/>
                <a:ea typeface="宋体" pitchFamily="2" charset="-122"/>
                <a:cs typeface="+mn-cs"/>
              </a:rPr>
              <a:t>创建的临时文件在打开后会被立即删除（</a:t>
            </a:r>
            <a:r>
              <a:rPr lang="en-US" sz="1200" b="1" kern="1200" dirty="0" smtClean="0">
                <a:solidFill>
                  <a:schemeClr val="tx1"/>
                </a:solidFill>
                <a:latin typeface="Arial" charset="0"/>
                <a:ea typeface="宋体" pitchFamily="2" charset="-122"/>
                <a:cs typeface="+mn-cs"/>
              </a:rPr>
              <a:t>unlink</a:t>
            </a:r>
            <a:r>
              <a:rPr lang="zh-CN" altLang="en-US" sz="1200" b="1" kern="1200" dirty="0" smtClean="0">
                <a:solidFill>
                  <a:schemeClr val="tx1"/>
                </a:solidFill>
                <a:latin typeface="Arial" charset="0"/>
                <a:ea typeface="宋体" pitchFamily="2" charset="-122"/>
                <a:cs typeface="+mn-cs"/>
              </a:rPr>
              <a:t>）</a:t>
            </a:r>
            <a:r>
              <a:rPr lang="en-US" sz="1200" b="1" kern="1200" dirty="0" smtClean="0">
                <a:solidFill>
                  <a:schemeClr val="tx1"/>
                </a:solidFill>
                <a:latin typeface="Arial" charset="0"/>
                <a:ea typeface="宋体" pitchFamily="2" charset="-122"/>
                <a:cs typeface="+mn-cs"/>
              </a:rPr>
              <a:t>, </a:t>
            </a:r>
            <a:r>
              <a:rPr lang="zh-CN" altLang="en-US" sz="1200" b="1" kern="1200" dirty="0" smtClean="0">
                <a:solidFill>
                  <a:schemeClr val="tx1"/>
                </a:solidFill>
                <a:latin typeface="Arial" charset="0"/>
                <a:ea typeface="宋体" pitchFamily="2" charset="-122"/>
                <a:cs typeface="+mn-cs"/>
              </a:rPr>
              <a:t>这样当</a:t>
            </a:r>
            <a:r>
              <a:rPr lang="en-US" sz="1200" b="1" kern="1200" dirty="0" smtClean="0">
                <a:solidFill>
                  <a:schemeClr val="tx1"/>
                </a:solidFill>
                <a:latin typeface="Arial" charset="0"/>
                <a:ea typeface="宋体" pitchFamily="2" charset="-122"/>
                <a:cs typeface="+mn-cs"/>
              </a:rPr>
              <a:t>SQLite</a:t>
            </a:r>
            <a:r>
              <a:rPr lang="zh-CN" altLang="en-US" sz="1200" b="1" kern="1200" dirty="0" smtClean="0">
                <a:solidFill>
                  <a:schemeClr val="tx1"/>
                </a:solidFill>
                <a:latin typeface="Arial" charset="0"/>
                <a:ea typeface="宋体" pitchFamily="2" charset="-122"/>
                <a:cs typeface="+mn-cs"/>
              </a:rPr>
              <a:t>进程退出时，操作系统就可以自动删除这些文件。所以正常状态下，使用</a:t>
            </a:r>
            <a:r>
              <a:rPr lang="en-US" sz="1200" b="1" kern="1200" dirty="0" err="1" smtClean="0">
                <a:solidFill>
                  <a:schemeClr val="tx1"/>
                </a:solidFill>
                <a:latin typeface="Arial" charset="0"/>
                <a:ea typeface="宋体" pitchFamily="2" charset="-122"/>
                <a:cs typeface="+mn-cs"/>
              </a:rPr>
              <a:t>ls</a:t>
            </a:r>
            <a:r>
              <a:rPr lang="zh-CN" altLang="en-US" sz="1200" b="1" kern="1200" dirty="0" smtClean="0">
                <a:solidFill>
                  <a:schemeClr val="tx1"/>
                </a:solidFill>
                <a:latin typeface="Arial" charset="0"/>
                <a:ea typeface="宋体" pitchFamily="2" charset="-122"/>
                <a:cs typeface="+mn-cs"/>
              </a:rPr>
              <a:t>或</a:t>
            </a:r>
            <a:r>
              <a:rPr lang="en-US" sz="1200" b="1" kern="1200" dirty="0" smtClean="0">
                <a:solidFill>
                  <a:schemeClr val="tx1"/>
                </a:solidFill>
                <a:latin typeface="Arial" charset="0"/>
                <a:ea typeface="宋体" pitchFamily="2" charset="-122"/>
                <a:cs typeface="+mn-cs"/>
              </a:rPr>
              <a:t>dir</a:t>
            </a:r>
            <a:r>
              <a:rPr lang="zh-CN" altLang="en-US" sz="1200" b="1" kern="1200" dirty="0" smtClean="0">
                <a:solidFill>
                  <a:schemeClr val="tx1"/>
                </a:solidFill>
                <a:latin typeface="Arial" charset="0"/>
                <a:ea typeface="宋体" pitchFamily="2" charset="-122"/>
                <a:cs typeface="+mn-cs"/>
              </a:rPr>
              <a:t>命令是无法看到这些临时文件的。</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30</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charset="0"/>
                <a:ea typeface="宋体" pitchFamily="2" charset="-122"/>
                <a:cs typeface="+mn-cs"/>
              </a:rPr>
              <a:t>CLP</a:t>
            </a:r>
            <a:r>
              <a:rPr lang="zh-CN" altLang="en-US" sz="1200" b="0" i="0" kern="1200" dirty="0" smtClean="0">
                <a:solidFill>
                  <a:schemeClr val="tx1"/>
                </a:solidFill>
                <a:latin typeface="Arial" charset="0"/>
                <a:ea typeface="宋体" pitchFamily="2" charset="-122"/>
                <a:cs typeface="+mn-cs"/>
              </a:rPr>
              <a:t>（</a:t>
            </a:r>
            <a:r>
              <a:rPr lang="en-US" sz="1200" b="0" i="0" kern="1200" dirty="0" smtClean="0">
                <a:solidFill>
                  <a:schemeClr val="tx1"/>
                </a:solidFill>
                <a:latin typeface="Arial" charset="0"/>
                <a:ea typeface="宋体" pitchFamily="2" charset="-122"/>
                <a:cs typeface="+mn-cs"/>
              </a:rPr>
              <a:t>Command Line Processor</a:t>
            </a:r>
            <a:r>
              <a:rPr lang="zh-CN" altLang="en-US" sz="1200" b="0" i="0" kern="1200" dirty="0" smtClean="0">
                <a:solidFill>
                  <a:schemeClr val="tx1"/>
                </a:solidFill>
                <a:latin typeface="Arial" charset="0"/>
                <a:ea typeface="宋体" pitchFamily="2" charset="-122"/>
                <a:cs typeface="+mn-cs"/>
              </a:rPr>
              <a:t>）</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谨慎使用</a:t>
            </a:r>
            <a:r>
              <a:rPr lang="en-US" altLang="zh-CN" sz="1000" kern="1200" dirty="0" smtClean="0">
                <a:solidFill>
                  <a:schemeClr val="tx1"/>
                </a:solidFill>
                <a:latin typeface="Arial" charset="0"/>
                <a:ea typeface="宋体" pitchFamily="2" charset="-122"/>
                <a:cs typeface="+mn-cs"/>
              </a:rPr>
              <a:t>temp_store_directory</a:t>
            </a:r>
            <a:r>
              <a:rPr lang="zh-CN" altLang="en-US" sz="1000" kern="1200" dirty="0" smtClean="0">
                <a:solidFill>
                  <a:schemeClr val="tx1"/>
                </a:solidFill>
                <a:latin typeface="Arial" charset="0"/>
                <a:ea typeface="宋体" pitchFamily="2" charset="-122"/>
                <a:cs typeface="+mn-cs"/>
              </a:rPr>
              <a:t>修改临时文件存储目录！！！</a:t>
            </a:r>
            <a:endParaRPr lang="en-US" altLang="zh-CN" sz="1000" kern="1200" dirty="0" smtClean="0">
              <a:solidFill>
                <a:schemeClr val="tx1"/>
              </a:solidFill>
              <a:latin typeface="Arial" charset="0"/>
              <a:ea typeface="宋体" pitchFamily="2" charset="-122"/>
              <a:cs typeface="+mn-cs"/>
            </a:endParaRPr>
          </a:p>
          <a:p>
            <a:r>
              <a:rPr lang="zh-CN" altLang="en-US" sz="1200" b="1" kern="1200" dirty="0" smtClean="0">
                <a:solidFill>
                  <a:schemeClr val="tx1"/>
                </a:solidFill>
                <a:latin typeface="Arial" charset="0"/>
                <a:ea typeface="宋体" pitchFamily="2" charset="-122"/>
                <a:cs typeface="+mn-cs"/>
              </a:rPr>
              <a:t>对于</a:t>
            </a:r>
            <a:r>
              <a:rPr lang="en-US" sz="1200" b="1" kern="1200" dirty="0" smtClean="0">
                <a:solidFill>
                  <a:schemeClr val="tx1"/>
                </a:solidFill>
                <a:latin typeface="Arial" charset="0"/>
                <a:ea typeface="宋体" pitchFamily="2" charset="-122"/>
                <a:cs typeface="+mn-cs"/>
              </a:rPr>
              <a:t>Unix/Linux/OSX</a:t>
            </a:r>
            <a:r>
              <a:rPr lang="zh-CN" altLang="en-US" sz="1200" b="1" kern="1200" dirty="0" smtClean="0">
                <a:solidFill>
                  <a:schemeClr val="tx1"/>
                </a:solidFill>
                <a:latin typeface="Arial" charset="0"/>
                <a:ea typeface="宋体" pitchFamily="2" charset="-122"/>
                <a:cs typeface="+mn-cs"/>
              </a:rPr>
              <a:t>来说，默认可路径是</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var</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tmp</a:t>
            </a:r>
            <a:r>
              <a:rPr lang="en-US" sz="1200" b="1" kern="1200" dirty="0" smtClean="0">
                <a:solidFill>
                  <a:schemeClr val="tx1"/>
                </a:solidFill>
                <a:latin typeface="Arial" charset="0"/>
                <a:ea typeface="宋体" pitchFamily="2" charset="-122"/>
                <a:cs typeface="+mn-cs"/>
              </a:rPr>
              <a:t>, /</a:t>
            </a:r>
            <a:r>
              <a:rPr lang="en-US" sz="1200" b="1" kern="1200" dirty="0" err="1" smtClean="0">
                <a:solidFill>
                  <a:schemeClr val="tx1"/>
                </a:solidFill>
                <a:latin typeface="Arial" charset="0"/>
                <a:ea typeface="宋体" pitchFamily="2" charset="-122"/>
                <a:cs typeface="+mn-cs"/>
              </a:rPr>
              <a:t>usr</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tmp</a:t>
            </a:r>
            <a:r>
              <a:rPr lang="en-US" sz="1200" b="1" kern="1200" dirty="0" smtClean="0">
                <a:solidFill>
                  <a:schemeClr val="tx1"/>
                </a:solidFill>
                <a:latin typeface="Arial" charset="0"/>
                <a:ea typeface="宋体" pitchFamily="2" charset="-122"/>
                <a:cs typeface="+mn-cs"/>
              </a:rPr>
              <a:t>, /</a:t>
            </a:r>
            <a:r>
              <a:rPr lang="en-US" sz="1200" b="1" kern="1200" dirty="0" err="1" smtClean="0">
                <a:solidFill>
                  <a:schemeClr val="tx1"/>
                </a:solidFill>
                <a:latin typeface="Arial" charset="0"/>
                <a:ea typeface="宋体" pitchFamily="2" charset="-122"/>
                <a:cs typeface="+mn-cs"/>
              </a:rPr>
              <a:t>tmp</a:t>
            </a:r>
            <a:r>
              <a:rPr lang="zh-CN" altLang="en-US" sz="1200" b="1" kern="1200" dirty="0" smtClean="0">
                <a:solidFill>
                  <a:schemeClr val="tx1"/>
                </a:solidFill>
                <a:latin typeface="Arial" charset="0"/>
                <a:ea typeface="宋体" pitchFamily="2" charset="-122"/>
                <a:cs typeface="+mn-cs"/>
              </a:rPr>
              <a:t>以及当前目录</a:t>
            </a:r>
            <a:r>
              <a:rPr lang="en-US" sz="1200" b="1" kern="1200" dirty="0" smtClean="0">
                <a:solidFill>
                  <a:schemeClr val="tx1"/>
                </a:solidFill>
                <a:latin typeface="Arial" charset="0"/>
                <a:ea typeface="宋体" pitchFamily="2" charset="-122"/>
                <a:cs typeface="+mn-cs"/>
              </a:rPr>
              <a:t> current-directory</a:t>
            </a:r>
            <a:r>
              <a:rPr lang="zh-CN" altLang="en-US" sz="1200" b="1" kern="1200" dirty="0" smtClean="0">
                <a:solidFill>
                  <a:schemeClr val="tx1"/>
                </a:solidFill>
                <a:latin typeface="Arial" charset="0"/>
                <a:ea typeface="宋体" pitchFamily="2" charset="-122"/>
                <a:cs typeface="+mn-cs"/>
              </a:rPr>
              <a:t>中第一个可写的目录。</a:t>
            </a:r>
            <a:r>
              <a:rPr lang="zh-CN" altLang="en-US" sz="1200" kern="1200" dirty="0" smtClean="0">
                <a:solidFill>
                  <a:schemeClr val="tx1"/>
                </a:solidFill>
                <a:latin typeface="Arial" charset="0"/>
                <a:ea typeface="宋体" pitchFamily="2" charset="-122"/>
                <a:cs typeface="+mn-cs"/>
              </a:rPr>
              <a:t>对于</a:t>
            </a:r>
            <a:r>
              <a:rPr lang="en-US" sz="1200" kern="1200" dirty="0" smtClean="0">
                <a:solidFill>
                  <a:schemeClr val="tx1"/>
                </a:solidFill>
                <a:latin typeface="Arial" charset="0"/>
                <a:ea typeface="宋体" pitchFamily="2" charset="-122"/>
                <a:cs typeface="+mn-cs"/>
              </a:rPr>
              <a:t> WINDOWS NT</a:t>
            </a:r>
            <a:r>
              <a:rPr lang="zh-CN" altLang="en-US" sz="1200" kern="1200" dirty="0" smtClean="0">
                <a:solidFill>
                  <a:schemeClr val="tx1"/>
                </a:solidFill>
                <a:latin typeface="Arial" charset="0"/>
                <a:ea typeface="宋体" pitchFamily="2" charset="-122"/>
                <a:cs typeface="+mn-cs"/>
              </a:rPr>
              <a:t>，默认路径由</a:t>
            </a:r>
            <a:r>
              <a:rPr lang="en-US" sz="1200" kern="1200" dirty="0" smtClean="0">
                <a:solidFill>
                  <a:schemeClr val="tx1"/>
                </a:solidFill>
                <a:latin typeface="Arial" charset="0"/>
                <a:ea typeface="宋体" pitchFamily="2" charset="-122"/>
                <a:cs typeface="+mn-cs"/>
              </a:rPr>
              <a:t>WINDOWS</a:t>
            </a:r>
            <a:r>
              <a:rPr lang="zh-CN" altLang="en-US" sz="1200" kern="1200" dirty="0" smtClean="0">
                <a:solidFill>
                  <a:schemeClr val="tx1"/>
                </a:solidFill>
                <a:latin typeface="Arial" charset="0"/>
                <a:ea typeface="宋体" pitchFamily="2" charset="-122"/>
                <a:cs typeface="+mn-cs"/>
              </a:rPr>
              <a:t>决定，通常是</a:t>
            </a:r>
            <a:r>
              <a:rPr lang="en-US" sz="1200" kern="1200" dirty="0" smtClean="0">
                <a:solidFill>
                  <a:schemeClr val="tx1"/>
                </a:solidFill>
                <a:latin typeface="Arial" charset="0"/>
                <a:ea typeface="宋体" pitchFamily="2" charset="-122"/>
                <a:cs typeface="+mn-cs"/>
              </a:rPr>
              <a:t>C:\Documents and Settings\user-name\Local Settings\Temp\</a:t>
            </a:r>
            <a:r>
              <a:rPr lang="zh-CN" altLang="en-US" sz="1200" kern="1200" dirty="0" smtClean="0">
                <a:solidFill>
                  <a:schemeClr val="tx1"/>
                </a:solidFill>
                <a:latin typeface="Arial" charset="0"/>
                <a:ea typeface="宋体" pitchFamily="2" charset="-122"/>
                <a:cs typeface="+mn-cs"/>
              </a:rPr>
              <a:t>。</a:t>
            </a:r>
            <a:r>
              <a:rPr lang="en-US" sz="1200" b="1" kern="1200" dirty="0" smtClean="0">
                <a:solidFill>
                  <a:schemeClr val="tx1"/>
                </a:solidFill>
                <a:latin typeface="Arial" charset="0"/>
                <a:ea typeface="宋体" pitchFamily="2" charset="-122"/>
                <a:cs typeface="+mn-cs"/>
              </a:rPr>
              <a:t>SQLite</a:t>
            </a:r>
            <a:r>
              <a:rPr lang="zh-CN" altLang="en-US" sz="1200" b="1" kern="1200" dirty="0" smtClean="0">
                <a:solidFill>
                  <a:schemeClr val="tx1"/>
                </a:solidFill>
                <a:latin typeface="Arial" charset="0"/>
                <a:ea typeface="宋体" pitchFamily="2" charset="-122"/>
                <a:cs typeface="+mn-cs"/>
              </a:rPr>
              <a:t>创建的临时文件在打开后会被立即删除（</a:t>
            </a:r>
            <a:r>
              <a:rPr lang="en-US" sz="1200" b="1" kern="1200" dirty="0" smtClean="0">
                <a:solidFill>
                  <a:schemeClr val="tx1"/>
                </a:solidFill>
                <a:latin typeface="Arial" charset="0"/>
                <a:ea typeface="宋体" pitchFamily="2" charset="-122"/>
                <a:cs typeface="+mn-cs"/>
              </a:rPr>
              <a:t>unlink</a:t>
            </a:r>
            <a:r>
              <a:rPr lang="zh-CN" altLang="en-US" sz="1200" b="1" kern="1200" dirty="0" smtClean="0">
                <a:solidFill>
                  <a:schemeClr val="tx1"/>
                </a:solidFill>
                <a:latin typeface="Arial" charset="0"/>
                <a:ea typeface="宋体" pitchFamily="2" charset="-122"/>
                <a:cs typeface="+mn-cs"/>
              </a:rPr>
              <a:t>）</a:t>
            </a:r>
            <a:r>
              <a:rPr lang="en-US" sz="1200" b="1" kern="1200" dirty="0" smtClean="0">
                <a:solidFill>
                  <a:schemeClr val="tx1"/>
                </a:solidFill>
                <a:latin typeface="Arial" charset="0"/>
                <a:ea typeface="宋体" pitchFamily="2" charset="-122"/>
                <a:cs typeface="+mn-cs"/>
              </a:rPr>
              <a:t>, </a:t>
            </a:r>
            <a:r>
              <a:rPr lang="zh-CN" altLang="en-US" sz="1200" b="1" kern="1200" dirty="0" smtClean="0">
                <a:solidFill>
                  <a:schemeClr val="tx1"/>
                </a:solidFill>
                <a:latin typeface="Arial" charset="0"/>
                <a:ea typeface="宋体" pitchFamily="2" charset="-122"/>
                <a:cs typeface="+mn-cs"/>
              </a:rPr>
              <a:t>这样当</a:t>
            </a:r>
            <a:r>
              <a:rPr lang="en-US" sz="1200" b="1" kern="1200" dirty="0" smtClean="0">
                <a:solidFill>
                  <a:schemeClr val="tx1"/>
                </a:solidFill>
                <a:latin typeface="Arial" charset="0"/>
                <a:ea typeface="宋体" pitchFamily="2" charset="-122"/>
                <a:cs typeface="+mn-cs"/>
              </a:rPr>
              <a:t>SQLite</a:t>
            </a:r>
            <a:r>
              <a:rPr lang="zh-CN" altLang="en-US" sz="1200" b="1" kern="1200" dirty="0" smtClean="0">
                <a:solidFill>
                  <a:schemeClr val="tx1"/>
                </a:solidFill>
                <a:latin typeface="Arial" charset="0"/>
                <a:ea typeface="宋体" pitchFamily="2" charset="-122"/>
                <a:cs typeface="+mn-cs"/>
              </a:rPr>
              <a:t>进程退出时，操作系统就可以自动删除这些文件。所以正常状态下，使用</a:t>
            </a:r>
            <a:r>
              <a:rPr lang="en-US" sz="1200" b="1" kern="1200" dirty="0" err="1" smtClean="0">
                <a:solidFill>
                  <a:schemeClr val="tx1"/>
                </a:solidFill>
                <a:latin typeface="Arial" charset="0"/>
                <a:ea typeface="宋体" pitchFamily="2" charset="-122"/>
                <a:cs typeface="+mn-cs"/>
              </a:rPr>
              <a:t>ls</a:t>
            </a:r>
            <a:r>
              <a:rPr lang="zh-CN" altLang="en-US" sz="1200" b="1" kern="1200" dirty="0" smtClean="0">
                <a:solidFill>
                  <a:schemeClr val="tx1"/>
                </a:solidFill>
                <a:latin typeface="Arial" charset="0"/>
                <a:ea typeface="宋体" pitchFamily="2" charset="-122"/>
                <a:cs typeface="+mn-cs"/>
              </a:rPr>
              <a:t>或</a:t>
            </a:r>
            <a:r>
              <a:rPr lang="en-US" sz="1200" b="1" kern="1200" dirty="0" smtClean="0">
                <a:solidFill>
                  <a:schemeClr val="tx1"/>
                </a:solidFill>
                <a:latin typeface="Arial" charset="0"/>
                <a:ea typeface="宋体" pitchFamily="2" charset="-122"/>
                <a:cs typeface="+mn-cs"/>
              </a:rPr>
              <a:t>dir</a:t>
            </a:r>
            <a:r>
              <a:rPr lang="zh-CN" altLang="en-US" sz="1200" b="1" kern="1200" dirty="0" smtClean="0">
                <a:solidFill>
                  <a:schemeClr val="tx1"/>
                </a:solidFill>
                <a:latin typeface="Arial" charset="0"/>
                <a:ea typeface="宋体" pitchFamily="2" charset="-122"/>
                <a:cs typeface="+mn-cs"/>
              </a:rPr>
              <a:t>命令是无法看到这些临时文件的。</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31</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sqlite3_exec()</a:t>
            </a:r>
            <a:r>
              <a:rPr lang="zh-CN" altLang="en-US" dirty="0" smtClean="0"/>
              <a:t>：适合执行不返回结果集的查询，它将结果交给</a:t>
            </a:r>
            <a:r>
              <a:rPr lang="en-US" altLang="zh-CN" dirty="0" smtClean="0"/>
              <a:t>callback</a:t>
            </a:r>
            <a:r>
              <a:rPr lang="zh-CN" altLang="en-US" dirty="0" smtClean="0"/>
              <a:t>函数处理</a:t>
            </a:r>
            <a:endParaRPr lang="en-US" altLang="zh-CN" dirty="0" smtClean="0"/>
          </a:p>
          <a:p>
            <a:r>
              <a:rPr lang="en-US" altLang="zh-CN" dirty="0" smtClean="0"/>
              <a:t>sqlite3_get_table()</a:t>
            </a:r>
            <a:r>
              <a:rPr lang="zh-CN" altLang="en-US" dirty="0" smtClean="0"/>
              <a:t>：适合执行返回结果集的查询，</a:t>
            </a:r>
            <a:r>
              <a:rPr lang="zh-CN" altLang="en-US" sz="1200" kern="1200" dirty="0" smtClean="0">
                <a:solidFill>
                  <a:schemeClr val="tx1"/>
                </a:solidFill>
                <a:latin typeface="Arial" charset="0"/>
                <a:ea typeface="宋体" pitchFamily="2" charset="-122"/>
                <a:cs typeface="+mn-cs"/>
              </a:rPr>
              <a:t>它将结果存储在堆内存中而不是交给</a:t>
            </a:r>
            <a:r>
              <a:rPr lang="en-US" sz="1200" kern="1200" dirty="0" smtClean="0">
                <a:solidFill>
                  <a:schemeClr val="tx1"/>
                </a:solidFill>
                <a:latin typeface="Arial" charset="0"/>
                <a:ea typeface="宋体" pitchFamily="2" charset="-122"/>
                <a:cs typeface="+mn-cs"/>
              </a:rPr>
              <a:t>callback</a:t>
            </a:r>
            <a:r>
              <a:rPr lang="zh-CN" altLang="en-US" sz="1200" kern="1200" dirty="0" smtClean="0">
                <a:solidFill>
                  <a:schemeClr val="tx1"/>
                </a:solidFill>
                <a:latin typeface="Arial" charset="0"/>
                <a:ea typeface="宋体" pitchFamily="2" charset="-122"/>
                <a:cs typeface="+mn-cs"/>
              </a:rPr>
              <a:t>函数处理</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36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sqlite3_exec()</a:t>
            </a:r>
            <a:r>
              <a:rPr lang="zh-CN" altLang="en-US" dirty="0" smtClean="0"/>
              <a:t>：执行不返回结果集的查询</a:t>
            </a:r>
            <a:endParaRPr lang="en-US" altLang="zh-CN" dirty="0" smtClean="0"/>
          </a:p>
          <a:p>
            <a:r>
              <a:rPr lang="en-US" altLang="zh-CN" dirty="0" smtClean="0"/>
              <a:t>sqlite3_get_table()</a:t>
            </a:r>
            <a:r>
              <a:rPr lang="zh-CN" altLang="en-US" dirty="0" smtClean="0"/>
              <a:t>：执行返回结果集的查询</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37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0E12729C-0963-438D-B729-1CCFBF795CFF}" type="slidenum">
              <a:rPr lang="en-US" altLang="zh-CN" smtClean="0"/>
              <a:pPr/>
              <a:t>52</a:t>
            </a:fld>
            <a:endParaRPr lang="en-US" altLang="zh-CN" smtClean="0"/>
          </a:p>
        </p:txBody>
      </p:sp>
      <p:sp>
        <p:nvSpPr>
          <p:cNvPr id="23555" name="Rectangle 2"/>
          <p:cNvSpPr>
            <a:spLocks noGrp="1" noRot="1" noChangeAspect="1" noChangeArrowheads="1" noTextEdit="1"/>
          </p:cNvSpPr>
          <p:nvPr>
            <p:ph type="sldImg"/>
          </p:nvPr>
        </p:nvSpPr>
        <p:spPr>
          <a:xfrm>
            <a:off x="1146175" y="687388"/>
            <a:ext cx="4570413" cy="3427412"/>
          </a:xfrm>
          <a:ln w="12700" cap="flat"/>
        </p:spPr>
      </p:sp>
      <p:sp>
        <p:nvSpPr>
          <p:cNvPr id="23556" name="Rectangle 3"/>
          <p:cNvSpPr>
            <a:spLocks noGrp="1" noChangeArrowheads="1"/>
          </p:cNvSpPr>
          <p:nvPr>
            <p:ph type="body" idx="1"/>
          </p:nvPr>
        </p:nvSpPr>
        <p:spPr>
          <a:xfrm>
            <a:off x="914400" y="4346575"/>
            <a:ext cx="5029200" cy="4111625"/>
          </a:xfrm>
          <a:solidFill>
            <a:srgbClr val="FFFFFF"/>
          </a:solidFill>
          <a:ln w="12700" cap="flat">
            <a:solidFill>
              <a:srgbClr val="000000"/>
            </a:solidFill>
          </a:ln>
        </p:spPr>
        <p:txBody>
          <a:bodyPr lIns="91745" tIns="45872" rIns="91745" bIns="45872"/>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dirty="0" smtClean="0">
                <a:latin typeface="华文楷体" pitchFamily="2" charset="-122"/>
                <a:ea typeface="华文楷体" pitchFamily="2" charset="-122"/>
              </a:rPr>
              <a:t>配置有客户端程序、服务端程序与数据库</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能够在建表初期保证数据一致性、消除数据冗余性</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必须为表定义模式，包括数据完整性、各种约束和数据类型</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数据库的访问通过</a:t>
            </a:r>
            <a:r>
              <a:rPr lang="en-US" altLang="zh-CN" sz="1200" b="0" dirty="0" smtClean="0">
                <a:latin typeface="华文楷体" pitchFamily="2" charset="-122"/>
                <a:ea typeface="华文楷体" pitchFamily="2" charset="-122"/>
              </a:rPr>
              <a:t>SQL</a:t>
            </a:r>
            <a:r>
              <a:rPr lang="zh-CN" altLang="en-US" sz="1200" b="0" dirty="0" smtClean="0">
                <a:latin typeface="华文楷体" pitchFamily="2" charset="-122"/>
                <a:ea typeface="华文楷体" pitchFamily="2" charset="-122"/>
              </a:rPr>
              <a:t>进行</a:t>
            </a:r>
            <a:endParaRPr lang="en-US" altLang="zh-CN" sz="1200" b="0" dirty="0" smtClean="0">
              <a:latin typeface="华文楷体" pitchFamily="2" charset="-122"/>
              <a:ea typeface="华文楷体" pitchFamily="2" charset="-122"/>
            </a:endParaRPr>
          </a:p>
          <a:p>
            <a:r>
              <a:rPr lang="en-US" altLang="zh-CN" sz="1200" b="0" dirty="0" smtClean="0">
                <a:latin typeface="华文楷体" pitchFamily="2" charset="-122"/>
                <a:ea typeface="华文楷体" pitchFamily="2" charset="-122"/>
              </a:rPr>
              <a:t>SQL</a:t>
            </a:r>
            <a:r>
              <a:rPr lang="zh-CN" altLang="en-US" sz="1200" b="0" dirty="0" smtClean="0">
                <a:latin typeface="华文楷体" pitchFamily="2" charset="-122"/>
                <a:ea typeface="华文楷体" pitchFamily="2" charset="-122"/>
              </a:rPr>
              <a:t>查询可以通过一张或多张表获取数据</a:t>
            </a:r>
            <a:endParaRPr lang="en-US" altLang="zh-CN" sz="1200" b="0" dirty="0" smtClean="0">
              <a:latin typeface="华文楷体" pitchFamily="2" charset="-122"/>
              <a:ea typeface="华文楷体"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dirty="0" smtClean="0">
                <a:latin typeface="华文楷体" pitchFamily="2" charset="-122"/>
                <a:ea typeface="华文楷体" pitchFamily="2" charset="-122"/>
              </a:rPr>
              <a:t>域的概念替代了关系数据库的表</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不需要为域定义模式，一个域可以容纳不同模式的</a:t>
            </a:r>
            <a:r>
              <a:rPr lang="en-US" altLang="zh-CN" sz="1200" b="0" dirty="0" smtClean="0">
                <a:latin typeface="华文楷体" pitchFamily="2" charset="-122"/>
                <a:ea typeface="华文楷体" pitchFamily="2" charset="-122"/>
              </a:rPr>
              <a:t>item</a:t>
            </a:r>
          </a:p>
          <a:p>
            <a:r>
              <a:rPr lang="en-US" altLang="zh-CN" sz="1200" b="0" dirty="0" smtClean="0">
                <a:latin typeface="华文楷体" pitchFamily="2" charset="-122"/>
                <a:ea typeface="华文楷体" pitchFamily="2" charset="-122"/>
              </a:rPr>
              <a:t>item</a:t>
            </a:r>
            <a:r>
              <a:rPr lang="zh-CN" altLang="en-US" sz="1200" b="0" dirty="0" smtClean="0">
                <a:latin typeface="华文楷体" pitchFamily="2" charset="-122"/>
                <a:ea typeface="华文楷体" pitchFamily="2" charset="-122"/>
              </a:rPr>
              <a:t>由</a:t>
            </a:r>
            <a:r>
              <a:rPr lang="en-US" altLang="zh-CN" sz="1200" b="0" dirty="0" smtClean="0">
                <a:latin typeface="华文楷体" pitchFamily="2" charset="-122"/>
                <a:ea typeface="华文楷体" pitchFamily="2" charset="-122"/>
              </a:rPr>
              <a:t>key</a:t>
            </a:r>
            <a:r>
              <a:rPr lang="zh-CN" altLang="en-US" sz="1200" b="0" dirty="0" smtClean="0">
                <a:latin typeface="华文楷体" pitchFamily="2" charset="-122"/>
                <a:ea typeface="华文楷体" pitchFamily="2" charset="-122"/>
              </a:rPr>
              <a:t>标志，可以附着动态的多条</a:t>
            </a:r>
            <a:r>
              <a:rPr lang="en-US" altLang="zh-CN" sz="1200" b="0" dirty="0" smtClean="0">
                <a:latin typeface="华文楷体" pitchFamily="2" charset="-122"/>
                <a:ea typeface="华文楷体" pitchFamily="2" charset="-122"/>
              </a:rPr>
              <a:t>attributes</a:t>
            </a:r>
          </a:p>
          <a:p>
            <a:r>
              <a:rPr lang="zh-CN" altLang="en-US" sz="1200" b="0" dirty="0" smtClean="0">
                <a:latin typeface="华文楷体" pitchFamily="2" charset="-122"/>
                <a:ea typeface="华文楷体" pitchFamily="2" charset="-122"/>
              </a:rPr>
              <a:t>在一些数据库实现中</a:t>
            </a:r>
            <a:r>
              <a:rPr lang="en-US" altLang="zh-CN" sz="1200" b="0" dirty="0" smtClean="0">
                <a:latin typeface="华文楷体" pitchFamily="2" charset="-122"/>
                <a:ea typeface="华文楷体" pitchFamily="2" charset="-122"/>
              </a:rPr>
              <a:t>attributes</a:t>
            </a:r>
            <a:r>
              <a:rPr lang="zh-CN" altLang="en-US" sz="1200" b="0" dirty="0" smtClean="0">
                <a:latin typeface="华文楷体" pitchFamily="2" charset="-122"/>
                <a:ea typeface="华文楷体" pitchFamily="2" charset="-122"/>
              </a:rPr>
              <a:t>统一为</a:t>
            </a:r>
            <a:r>
              <a:rPr lang="en-US" altLang="zh-CN" sz="1200" b="0" dirty="0" smtClean="0">
                <a:latin typeface="华文楷体" pitchFamily="2" charset="-122"/>
                <a:ea typeface="华文楷体" pitchFamily="2" charset="-122"/>
              </a:rPr>
              <a:t>string</a:t>
            </a:r>
            <a:r>
              <a:rPr lang="zh-CN" altLang="en-US" sz="1200" b="0" dirty="0" smtClean="0">
                <a:latin typeface="华文楷体" pitchFamily="2" charset="-122"/>
                <a:ea typeface="华文楷体" pitchFamily="2" charset="-122"/>
              </a:rPr>
              <a:t>格式</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在另一些数据库实现中则规定为各种简单类型</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域与域之间或域的内部没有显示的关系定义</a:t>
            </a:r>
            <a:endParaRPr lang="en-US" altLang="zh-CN" sz="1200" b="0" dirty="0" smtClean="0">
              <a:latin typeface="华文楷体" pitchFamily="2" charset="-122"/>
              <a:ea typeface="华文楷体"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dirty="0" smtClean="0">
                <a:latin typeface="华文楷体" pitchFamily="2" charset="-122"/>
                <a:ea typeface="华文楷体" pitchFamily="2" charset="-122"/>
              </a:rPr>
              <a:t>嵌入式数据库的名称来自其独特的运行模式</a:t>
            </a:r>
            <a:endParaRPr lang="en-US" altLang="zh-CN" sz="1200" b="0" dirty="0" smtClean="0">
              <a:latin typeface="华文楷体" pitchFamily="2" charset="-122"/>
              <a:ea typeface="华文楷体" pitchFamily="2" charset="-122"/>
            </a:endParaRPr>
          </a:p>
          <a:p>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嵌入应用程序进程之中</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没有配置服务端和客户端的开销</a:t>
            </a:r>
          </a:p>
          <a:p>
            <a:r>
              <a:rPr lang="zh-CN" altLang="en-US" sz="1200" b="0" dirty="0" smtClean="0">
                <a:latin typeface="华文楷体" pitchFamily="2" charset="-122"/>
                <a:ea typeface="华文楷体" pitchFamily="2" charset="-122"/>
              </a:rPr>
              <a:t>占用少量内存，由精简代码编写而成</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运行在嵌入式设备，速度更快，效果更理想</a:t>
            </a:r>
          </a:p>
          <a:p>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：数据库事务正确执行的四个基本要素的缩写。</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包含</a:t>
            </a:r>
            <a:r>
              <a:rPr lang="zh-CN" altLang="en-US" sz="1200" b="0" i="0" kern="1200" dirty="0" smtClean="0">
                <a:solidFill>
                  <a:schemeClr val="tx1"/>
                </a:solidFill>
                <a:latin typeface="Arial" charset="0"/>
                <a:ea typeface="宋体" pitchFamily="2" charset="-122"/>
                <a:cs typeface="+mn-cs"/>
              </a:rPr>
              <a:t>：原子性</a:t>
            </a:r>
            <a:r>
              <a:rPr lang="en-US" altLang="zh-CN" sz="1200" b="0" i="0" kern="1200" dirty="0" smtClean="0">
                <a:solidFill>
                  <a:schemeClr val="tx1"/>
                </a:solidFill>
                <a:latin typeface="Arial" charset="0"/>
                <a:ea typeface="宋体" pitchFamily="2" charset="-122"/>
                <a:cs typeface="+mn-cs"/>
              </a:rPr>
              <a:t>(Atomicity</a:t>
            </a:r>
            <a:r>
              <a:rPr lang="zh-CN" altLang="en-US" sz="1200" b="0" i="0" kern="1200" dirty="0" smtClean="0">
                <a:solidFill>
                  <a:schemeClr val="tx1"/>
                </a:solidFill>
                <a:latin typeface="Arial" charset="0"/>
                <a:ea typeface="宋体" pitchFamily="2" charset="-122"/>
                <a:cs typeface="+mn-cs"/>
              </a:rPr>
              <a:t>）、一致性（</a:t>
            </a:r>
            <a:r>
              <a:rPr lang="en-US" altLang="zh-CN" sz="1200" b="0" i="0" kern="1200" dirty="0" smtClean="0">
                <a:solidFill>
                  <a:schemeClr val="tx1"/>
                </a:solidFill>
                <a:latin typeface="Arial" charset="0"/>
                <a:ea typeface="宋体" pitchFamily="2" charset="-122"/>
                <a:cs typeface="+mn-cs"/>
              </a:rPr>
              <a:t>Consistency</a:t>
            </a:r>
            <a:r>
              <a:rPr lang="zh-CN" altLang="en-US" sz="1200" b="0" i="0" kern="1200" dirty="0" smtClean="0">
                <a:solidFill>
                  <a:schemeClr val="tx1"/>
                </a:solidFill>
                <a:latin typeface="Arial" charset="0"/>
                <a:ea typeface="宋体" pitchFamily="2" charset="-122"/>
                <a:cs typeface="+mn-cs"/>
              </a:rPr>
              <a:t>）、隔离性（</a:t>
            </a:r>
            <a:r>
              <a:rPr lang="en-US" altLang="zh-CN" sz="1200" b="0" i="0" kern="1200" dirty="0" smtClean="0">
                <a:solidFill>
                  <a:schemeClr val="tx1"/>
                </a:solidFill>
                <a:latin typeface="Arial" charset="0"/>
                <a:ea typeface="宋体" pitchFamily="2" charset="-122"/>
                <a:cs typeface="+mn-cs"/>
              </a:rPr>
              <a:t>Isolation</a:t>
            </a:r>
            <a:r>
              <a:rPr lang="zh-CN" altLang="en-US" sz="1200" b="0" i="0" kern="1200" dirty="0" smtClean="0">
                <a:solidFill>
                  <a:schemeClr val="tx1"/>
                </a:solidFill>
                <a:latin typeface="Arial" charset="0"/>
                <a:ea typeface="宋体" pitchFamily="2" charset="-122"/>
                <a:cs typeface="+mn-cs"/>
              </a:rPr>
              <a:t>）、持久性（</a:t>
            </a:r>
            <a:r>
              <a:rPr lang="en-US" altLang="zh-CN" sz="1200" b="0" i="0" kern="1200" dirty="0" smtClean="0">
                <a:solidFill>
                  <a:schemeClr val="tx1"/>
                </a:solidFill>
                <a:latin typeface="Arial" charset="0"/>
                <a:ea typeface="宋体" pitchFamily="2" charset="-122"/>
                <a:cs typeface="+mn-cs"/>
              </a:rPr>
              <a:t>Durability</a:t>
            </a:r>
            <a:r>
              <a:rPr lang="zh-CN" altLang="en-US" sz="1200" b="0" i="0" kern="1200" dirty="0" smtClean="0">
                <a:solidFill>
                  <a:schemeClr val="tx1"/>
                </a:solidFill>
                <a:latin typeface="Arial" charset="0"/>
                <a:ea typeface="宋体" pitchFamily="2" charset="-122"/>
                <a:cs typeface="+mn-cs"/>
              </a:rPr>
              <a:t>）。</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一个支持事务（</a:t>
            </a:r>
            <a:r>
              <a:rPr lang="en-US" altLang="zh-CN" sz="1200" b="0" i="0" kern="1200" dirty="0" smtClean="0">
                <a:solidFill>
                  <a:schemeClr val="tx1"/>
                </a:solidFill>
                <a:latin typeface="Arial" charset="0"/>
                <a:ea typeface="宋体" pitchFamily="2" charset="-122"/>
                <a:cs typeface="+mn-cs"/>
              </a:rPr>
              <a:t>Transaction</a:t>
            </a:r>
            <a:r>
              <a:rPr lang="zh-CN" altLang="en-US" sz="1200" b="0" i="0" kern="1200" dirty="0" smtClean="0">
                <a:solidFill>
                  <a:schemeClr val="tx1"/>
                </a:solidFill>
                <a:latin typeface="Arial" charset="0"/>
                <a:ea typeface="宋体" pitchFamily="2" charset="-122"/>
                <a:cs typeface="+mn-cs"/>
              </a:rPr>
              <a:t>）的数据库系统，必需要具有这四种特性，否则在事务过程（</a:t>
            </a:r>
            <a:r>
              <a:rPr lang="en-US" altLang="zh-CN" sz="1200" b="0" i="0" kern="1200" dirty="0" smtClean="0">
                <a:solidFill>
                  <a:schemeClr val="tx1"/>
                </a:solidFill>
                <a:latin typeface="Arial" charset="0"/>
                <a:ea typeface="宋体" pitchFamily="2" charset="-122"/>
                <a:cs typeface="+mn-cs"/>
              </a:rPr>
              <a:t>Transaction processing</a:t>
            </a:r>
            <a:r>
              <a:rPr lang="zh-CN" altLang="en-US" sz="1200" b="0" i="0" kern="1200" dirty="0" smtClean="0">
                <a:solidFill>
                  <a:schemeClr val="tx1"/>
                </a:solidFill>
                <a:latin typeface="Arial" charset="0"/>
                <a:ea typeface="宋体" pitchFamily="2" charset="-122"/>
                <a:cs typeface="+mn-cs"/>
              </a:rPr>
              <a:t>）当中无法保证数据的正确性，交易过程极可能达不到交易方的要求。</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原子性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整个事务中的所有操作，要么全部完成，要么全部不完成，不可能停滞在中间某个环节。事务在执行过程中发生错误，会被回滚（</a:t>
            </a:r>
            <a:r>
              <a:rPr lang="en-US" altLang="zh-CN" sz="1200" b="0" i="0" kern="1200" dirty="0" smtClean="0">
                <a:solidFill>
                  <a:schemeClr val="tx1"/>
                </a:solidFill>
                <a:latin typeface="Arial" charset="0"/>
                <a:ea typeface="宋体" pitchFamily="2" charset="-122"/>
                <a:cs typeface="+mn-cs"/>
              </a:rPr>
              <a:t>Rollback</a:t>
            </a:r>
            <a:r>
              <a:rPr lang="zh-CN" altLang="en-US" sz="1200" b="0" i="0" kern="1200" dirty="0" smtClean="0">
                <a:solidFill>
                  <a:schemeClr val="tx1"/>
                </a:solidFill>
                <a:latin typeface="Arial" charset="0"/>
                <a:ea typeface="宋体" pitchFamily="2" charset="-122"/>
                <a:cs typeface="+mn-cs"/>
              </a:rPr>
              <a:t>）到事务开始前的状态，就像这个事务从来没有执行过一样。</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一致性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在事务开始之前和事务结束以后，数据库的完整性约束没有被破坏。外键约束。</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隔离性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两个事务的执行是互不干扰的，一个事务不可能看到其他事务运行时，中间某一时刻的数据。锁机制。</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持久性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在事务完成以后，该事务所对数据库所作的更改便持久的保存在数据库之中，并不会被回滚。</a:t>
            </a:r>
          </a:p>
          <a:p>
            <a:r>
              <a:rPr lang="zh-CN" altLang="en-US" sz="1200" b="0" i="0" kern="1200" dirty="0" smtClean="0">
                <a:solidFill>
                  <a:schemeClr val="tx1"/>
                </a:solidFill>
                <a:latin typeface="Arial" charset="0"/>
                <a:ea typeface="宋体" pitchFamily="2" charset="-122"/>
                <a:cs typeface="+mn-cs"/>
              </a:rPr>
              <a:t>　　由于一项操作通常会包含许多子操作，而这些子操作可能会因为硬件的损坏或其他因素产生问题，要正确实现</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并不容易。</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建议数据库将所有需要更新以及修改的资料一次操作完毕，但实际上并不可行。</a:t>
            </a:r>
          </a:p>
          <a:p>
            <a:r>
              <a:rPr lang="zh-CN" altLang="en-US" sz="1200" b="0" i="0" kern="1200" dirty="0" smtClean="0">
                <a:solidFill>
                  <a:schemeClr val="tx1"/>
                </a:solidFill>
                <a:latin typeface="Arial" charset="0"/>
                <a:ea typeface="宋体" pitchFamily="2" charset="-122"/>
                <a:cs typeface="+mn-cs"/>
              </a:rPr>
              <a:t>　　目前主要有两种方式实现</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：第一种是</a:t>
            </a:r>
            <a:r>
              <a:rPr lang="en-US" altLang="zh-CN" sz="1200" b="0" i="0" kern="1200" dirty="0" smtClean="0">
                <a:solidFill>
                  <a:schemeClr val="tx1"/>
                </a:solidFill>
                <a:latin typeface="Arial" charset="0"/>
                <a:ea typeface="宋体" pitchFamily="2" charset="-122"/>
                <a:cs typeface="+mn-cs"/>
              </a:rPr>
              <a:t>Write ahead logging</a:t>
            </a:r>
            <a:r>
              <a:rPr lang="zh-CN" altLang="en-US" sz="1200" b="0" i="0" kern="1200" dirty="0" smtClean="0">
                <a:solidFill>
                  <a:schemeClr val="tx1"/>
                </a:solidFill>
                <a:latin typeface="Arial" charset="0"/>
                <a:ea typeface="宋体" pitchFamily="2" charset="-122"/>
                <a:cs typeface="+mn-cs"/>
              </a:rPr>
              <a:t>，也就是日志式的方式。第二种是</a:t>
            </a:r>
            <a:r>
              <a:rPr lang="en-US" altLang="zh-CN" sz="1200" b="0" i="0" kern="1200" dirty="0" smtClean="0">
                <a:solidFill>
                  <a:schemeClr val="tx1"/>
                </a:solidFill>
                <a:latin typeface="Arial" charset="0"/>
                <a:ea typeface="宋体" pitchFamily="2" charset="-122"/>
                <a:cs typeface="+mn-cs"/>
              </a:rPr>
              <a:t>Shadow paging</a:t>
            </a:r>
            <a:r>
              <a:rPr lang="zh-CN" altLang="en-US" sz="1200" b="0" i="0" kern="1200" dirty="0" smtClean="0">
                <a:solidFill>
                  <a:schemeClr val="tx1"/>
                </a:solidFill>
                <a:latin typeface="Arial" charset="0"/>
                <a:ea typeface="宋体" pitchFamily="2" charset="-122"/>
                <a:cs typeface="+mn-cs"/>
              </a:rPr>
              <a:t>。</a:t>
            </a:r>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11</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Arial" charset="0"/>
                <a:ea typeface="宋体" pitchFamily="2" charset="-122"/>
                <a:cs typeface="+mn-cs"/>
              </a:rPr>
              <a:t>CLP</a:t>
            </a:r>
            <a:r>
              <a:rPr lang="zh-CN" altLang="en-US" sz="1200" b="0" i="0" kern="1200" dirty="0" smtClean="0">
                <a:solidFill>
                  <a:schemeClr val="tx1"/>
                </a:solidFill>
                <a:latin typeface="Arial" charset="0"/>
                <a:ea typeface="宋体" pitchFamily="2" charset="-122"/>
                <a:cs typeface="+mn-cs"/>
              </a:rPr>
              <a:t>（</a:t>
            </a:r>
            <a:r>
              <a:rPr lang="en-US" sz="1200" b="0" i="0" kern="1200" dirty="0" smtClean="0">
                <a:solidFill>
                  <a:schemeClr val="tx1"/>
                </a:solidFill>
                <a:latin typeface="Arial" charset="0"/>
                <a:ea typeface="宋体" pitchFamily="2" charset="-122"/>
                <a:cs typeface="+mn-cs"/>
              </a:rPr>
              <a:t>Command Line Processor</a:t>
            </a:r>
            <a:r>
              <a:rPr lang="zh-CN" altLang="en-US" sz="1200" b="0" i="0" kern="1200" dirty="0" smtClean="0">
                <a:solidFill>
                  <a:schemeClr val="tx1"/>
                </a:solidFill>
                <a:latin typeface="Arial" charset="0"/>
                <a:ea typeface="宋体" pitchFamily="2" charset="-122"/>
                <a:cs typeface="+mn-cs"/>
              </a:rPr>
              <a:t>）命令行</a:t>
            </a:r>
            <a:r>
              <a:rPr lang="zh-CN" altLang="en-US" sz="1200" b="0" i="0" kern="1200" dirty="0" smtClean="0">
                <a:solidFill>
                  <a:schemeClr val="tx1"/>
                </a:solidFill>
                <a:latin typeface="Arial" charset="0"/>
                <a:ea typeface="宋体" pitchFamily="2" charset="-122"/>
                <a:cs typeface="+mn-cs"/>
              </a:rPr>
              <a:t>处理器</a:t>
            </a:r>
            <a:endParaRPr lang="en-US" altLang="zh-CN" sz="1200" b="0" i="0" kern="1200" dirty="0" smtClean="0">
              <a:solidFill>
                <a:schemeClr val="tx1"/>
              </a:solidFill>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latin typeface="Arial" charset="0"/>
              <a:ea typeface="宋体" pitchFamily="2" charset="-122"/>
              <a:cs typeface="+mn-cs"/>
            </a:endParaRPr>
          </a:p>
          <a:p>
            <a:r>
              <a:rPr lang="en-US" altLang="zh-CN" sz="2800" kern="1200" dirty="0" smtClean="0">
                <a:solidFill>
                  <a:schemeClr val="tx1"/>
                </a:solidFill>
                <a:latin typeface="Arial" charset="0"/>
                <a:ea typeface="华文楷体" pitchFamily="2" charset="-122"/>
                <a:cs typeface="+mn-cs"/>
              </a:rPr>
              <a:t>7</a:t>
            </a:r>
            <a:r>
              <a:rPr lang="zh-CN" altLang="en-US" sz="2800" kern="1200" dirty="0" smtClean="0">
                <a:solidFill>
                  <a:schemeClr val="tx1"/>
                </a:solidFill>
                <a:latin typeface="Arial" charset="0"/>
                <a:ea typeface="华文楷体" pitchFamily="2" charset="-122"/>
                <a:cs typeface="+mn-cs"/>
              </a:rPr>
              <a:t>类临时文件</a:t>
            </a:r>
            <a:endParaRPr lang="en-US" altLang="zh-CN" sz="2400" kern="1200" dirty="0" smtClean="0">
              <a:solidFill>
                <a:schemeClr val="tx1"/>
              </a:solidFill>
              <a:latin typeface="Arial" charset="0"/>
              <a:ea typeface="华文楷体" pitchFamily="2" charset="-122"/>
              <a:cs typeface="+mn-cs"/>
            </a:endParaRPr>
          </a:p>
          <a:p>
            <a:pPr>
              <a:lnSpc>
                <a:spcPct val="150000"/>
              </a:lnSpc>
            </a:pP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1</a:t>
            </a:r>
            <a:r>
              <a:rPr lang="zh-CN" altLang="en-US" sz="1200" b="0" kern="1200" dirty="0" smtClean="0">
                <a:solidFill>
                  <a:schemeClr val="tx1"/>
                </a:solidFill>
                <a:latin typeface="Arial" charset="0"/>
                <a:ea typeface="华文楷体" pitchFamily="2" charset="-122"/>
                <a:cs typeface="+mn-cs"/>
              </a:rPr>
              <a:t>）回调日志文件</a:t>
            </a:r>
            <a:endParaRPr lang="en-US" sz="1200" b="0" kern="1200" dirty="0" smtClean="0">
              <a:solidFill>
                <a:schemeClr val="tx1"/>
              </a:solidFill>
              <a:latin typeface="Arial" charset="0"/>
              <a:ea typeface="华文楷体" pitchFamily="2" charset="-122"/>
              <a:cs typeface="+mn-cs"/>
            </a:endParaRPr>
          </a:p>
          <a:p>
            <a:pPr>
              <a:lnSpc>
                <a:spcPct val="150000"/>
              </a:lnSpc>
            </a:pP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2</a:t>
            </a:r>
            <a:r>
              <a:rPr lang="zh-CN" altLang="en-US" sz="1200" b="0" kern="1200" dirty="0" smtClean="0">
                <a:solidFill>
                  <a:schemeClr val="tx1"/>
                </a:solidFill>
                <a:latin typeface="Arial" charset="0"/>
                <a:ea typeface="华文楷体" pitchFamily="2" charset="-122"/>
                <a:cs typeface="+mn-cs"/>
              </a:rPr>
              <a:t>）主数据库日志</a:t>
            </a:r>
            <a:endParaRPr lang="en-US" sz="1200" b="0" kern="1200" dirty="0" smtClean="0">
              <a:solidFill>
                <a:schemeClr val="tx1"/>
              </a:solidFill>
              <a:latin typeface="Arial" charset="0"/>
              <a:ea typeface="华文楷体" pitchFamily="2" charset="-122"/>
              <a:cs typeface="+mn-cs"/>
            </a:endParaRPr>
          </a:p>
          <a:p>
            <a:pPr>
              <a:lnSpc>
                <a:spcPct val="150000"/>
              </a:lnSpc>
            </a:pP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3</a:t>
            </a:r>
            <a:r>
              <a:rPr lang="zh-CN" altLang="en-US" sz="1200" b="0" kern="1200" dirty="0" smtClean="0">
                <a:solidFill>
                  <a:schemeClr val="tx1"/>
                </a:solidFill>
                <a:latin typeface="Arial" charset="0"/>
                <a:ea typeface="华文楷体" pitchFamily="2" charset="-122"/>
                <a:cs typeface="+mn-cs"/>
              </a:rPr>
              <a:t>）声明日志文件</a:t>
            </a:r>
            <a:endParaRPr lang="en-US" sz="1200" b="0" kern="1200" dirty="0" smtClean="0">
              <a:solidFill>
                <a:schemeClr val="tx1"/>
              </a:solidFill>
              <a:latin typeface="Arial" charset="0"/>
              <a:ea typeface="华文楷体" pitchFamily="2" charset="-122"/>
              <a:cs typeface="+mn-cs"/>
            </a:endParaRPr>
          </a:p>
          <a:p>
            <a:pPr>
              <a:lnSpc>
                <a:spcPct val="150000"/>
              </a:lnSpc>
            </a:pPr>
            <a:r>
              <a:rPr lang="zh-CN" altLang="en-US" sz="1200" b="0" kern="1200" dirty="0" smtClean="0">
                <a:solidFill>
                  <a:srgbClr val="FF0000"/>
                </a:solidFill>
                <a:latin typeface="Arial" charset="0"/>
                <a:ea typeface="华文楷体" pitchFamily="2" charset="-122"/>
                <a:cs typeface="+mn-cs"/>
              </a:rPr>
              <a:t>（</a:t>
            </a:r>
            <a:r>
              <a:rPr lang="en-US" altLang="zh-CN" sz="1200" b="0" kern="1200" dirty="0" smtClean="0">
                <a:solidFill>
                  <a:srgbClr val="FF0000"/>
                </a:solidFill>
                <a:latin typeface="Arial" charset="0"/>
                <a:ea typeface="华文楷体" pitchFamily="2" charset="-122"/>
                <a:cs typeface="+mn-cs"/>
              </a:rPr>
              <a:t>4</a:t>
            </a:r>
            <a:r>
              <a:rPr lang="zh-CN" altLang="en-US" sz="1200" b="0" kern="1200" dirty="0" smtClean="0">
                <a:solidFill>
                  <a:srgbClr val="FF0000"/>
                </a:solidFill>
                <a:latin typeface="Arial" charset="0"/>
                <a:ea typeface="华文楷体" pitchFamily="2" charset="-122"/>
                <a:cs typeface="+mn-cs"/>
              </a:rPr>
              <a:t>）临时数据库对象</a:t>
            </a:r>
            <a:endParaRPr lang="en-US" sz="1200" b="0" kern="1200" dirty="0" smtClean="0">
              <a:solidFill>
                <a:srgbClr val="FF0000"/>
              </a:solidFill>
              <a:latin typeface="Arial" charset="0"/>
              <a:ea typeface="华文楷体" pitchFamily="2" charset="-122"/>
              <a:cs typeface="+mn-cs"/>
            </a:endParaRPr>
          </a:p>
          <a:p>
            <a:pPr>
              <a:lnSpc>
                <a:spcPct val="150000"/>
              </a:lnSpc>
            </a:pP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5</a:t>
            </a:r>
            <a:r>
              <a:rPr lang="zh-CN" altLang="en-US" sz="1200" b="0" kern="1200" dirty="0" smtClean="0">
                <a:solidFill>
                  <a:schemeClr val="tx1"/>
                </a:solidFill>
                <a:latin typeface="Arial" charset="0"/>
                <a:ea typeface="华文楷体" pitchFamily="2" charset="-122"/>
                <a:cs typeface="+mn-cs"/>
              </a:rPr>
              <a:t>）视图和子查询的临时持久化文件</a:t>
            </a:r>
            <a:br>
              <a:rPr lang="zh-CN" altLang="en-US" sz="1200" b="0" kern="1200" dirty="0" smtClean="0">
                <a:solidFill>
                  <a:schemeClr val="tx1"/>
                </a:solidFill>
                <a:latin typeface="Arial" charset="0"/>
                <a:ea typeface="华文楷体" pitchFamily="2" charset="-122"/>
                <a:cs typeface="+mn-cs"/>
              </a:rPr>
            </a:b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6</a:t>
            </a:r>
            <a:r>
              <a:rPr lang="zh-CN" altLang="en-US" sz="1200" b="0" kern="1200" dirty="0" smtClean="0">
                <a:solidFill>
                  <a:schemeClr val="tx1"/>
                </a:solidFill>
                <a:latin typeface="Arial" charset="0"/>
                <a:ea typeface="华文楷体" pitchFamily="2" charset="-122"/>
                <a:cs typeface="+mn-cs"/>
              </a:rPr>
              <a:t>）临时索引文件</a:t>
            </a:r>
            <a:br>
              <a:rPr lang="zh-CN" altLang="en-US" sz="1200" b="0" kern="1200" dirty="0" smtClean="0">
                <a:solidFill>
                  <a:schemeClr val="tx1"/>
                </a:solidFill>
                <a:latin typeface="Arial" charset="0"/>
                <a:ea typeface="华文楷体" pitchFamily="2" charset="-122"/>
                <a:cs typeface="+mn-cs"/>
              </a:rPr>
            </a:b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7</a:t>
            </a: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VACUUM</a:t>
            </a:r>
            <a:r>
              <a:rPr lang="zh-CN" altLang="en-US" sz="1200" b="0" kern="1200" dirty="0" smtClean="0">
                <a:solidFill>
                  <a:schemeClr val="tx1"/>
                </a:solidFill>
                <a:latin typeface="Arial" charset="0"/>
                <a:ea typeface="华文楷体" pitchFamily="2" charset="-122"/>
                <a:cs typeface="+mn-cs"/>
              </a:rPr>
              <a:t>命令使用的临时数据库文件</a:t>
            </a:r>
            <a:endParaRPr lang="en-US" altLang="zh-CN" sz="1200" b="0" kern="1200" dirty="0" smtClean="0">
              <a:solidFill>
                <a:schemeClr val="tx1"/>
              </a:solidFill>
              <a:latin typeface="Arial" charset="0"/>
              <a:ea typeface="华文楷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列相似性</a:t>
            </a:r>
            <a:r>
              <a:rPr lang="en-US" altLang="zh-CN" dirty="0" smtClean="0"/>
              <a:t>==</a:t>
            </a:r>
            <a:r>
              <a:rPr lang="zh-CN" altLang="en-US" dirty="0" smtClean="0"/>
              <a:t>亲缘类</a:t>
            </a:r>
            <a:r>
              <a:rPr lang="en-US" altLang="zh-CN" dirty="0" smtClean="0"/>
              <a:t>==</a:t>
            </a:r>
            <a:r>
              <a:rPr lang="en-US" sz="1200" b="0" i="0" kern="1200" dirty="0" smtClean="0">
                <a:solidFill>
                  <a:schemeClr val="tx1"/>
                </a:solidFill>
                <a:latin typeface="Arial" charset="0"/>
                <a:ea typeface="宋体" pitchFamily="2" charset="-122"/>
                <a:cs typeface="+mn-cs"/>
              </a:rPr>
              <a:t>Column Affinity</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mtClean="0"/>
              <a:t>MARK</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SQL92</a:t>
            </a:r>
          </a:p>
          <a:p>
            <a:r>
              <a:rPr lang="en-US" altLang="zh-CN" dirty="0" smtClean="0"/>
              <a:t>SQL99</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26</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Microsoft_Office_PowerPoint_97-2003_____1.ppt"/><Relationship Id="rId2" Type="http://schemas.openxmlformats.org/officeDocument/2006/relationships/slideMaster" Target="../slideMasters/slideMaster1.xml"/><Relationship Id="rId1" Type="http://schemas.openxmlformats.org/officeDocument/2006/relationships/vmlDrawing" Target="../drawings/vmlDrawing1.v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oleObject" Target="../embeddings/Microsoft_Office_PowerPoint_97-2003_____2.ppt"/></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vmlDrawing" Target="../drawings/vmlDrawing3.vml"/><Relationship Id="rId4" Type="http://schemas.openxmlformats.org/officeDocument/2006/relationships/oleObject" Target="../embeddings/Microsoft_Office_PowerPoint_97-2003_____3.ppt"/></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vmlDrawing" Target="../drawings/vmlDrawing4.vml"/><Relationship Id="rId4" Type="http://schemas.openxmlformats.org/officeDocument/2006/relationships/oleObject" Target="../embeddings/Microsoft_Office_PowerPoint_97-2003_____4.ppt"/></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0" y="1227138"/>
          <a:ext cx="6096000" cy="4402137"/>
        </p:xfrm>
        <a:graphic>
          <a:graphicData uri="http://schemas.openxmlformats.org/presentationml/2006/ole">
            <p:oleObj spid="_x0000_s67586" r:id="rId3" imgW="0" imgH="0" progId="PowerPoint.Show.8">
              <p:embed/>
            </p:oleObj>
          </a:graphicData>
        </a:graphic>
      </p:graphicFrame>
      <p:sp>
        <p:nvSpPr>
          <p:cNvPr id="5122" name="Rectangle 2"/>
          <p:cNvSpPr>
            <a:spLocks noGrp="1" noChangeArrowheads="1"/>
          </p:cNvSpPr>
          <p:nvPr>
            <p:ph type="subTitle" idx="1"/>
          </p:nvPr>
        </p:nvSpPr>
        <p:spPr>
          <a:xfrm>
            <a:off x="1406525"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5123" name="Headline"/>
          <p:cNvSpPr>
            <a:spLocks noGrp="1" noChangeArrowheads="1"/>
          </p:cNvSpPr>
          <p:nvPr>
            <p:ph type="ctrTitle"/>
          </p:nvPr>
        </p:nvSpPr>
        <p:spPr>
          <a:xfrm>
            <a:off x="703263" y="2286000"/>
            <a:ext cx="7737475" cy="1143000"/>
          </a:xfrm>
        </p:spPr>
        <p:txBody>
          <a:bodyPr lIns="91440"/>
          <a:lstStyle>
            <a:lvl1pPr>
              <a:defRPr/>
            </a:lvl1pPr>
          </a:lstStyle>
          <a:p>
            <a:r>
              <a:rPr lang="en-US" altLang="zh-CN"/>
              <a:t>Click to edit Master 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59613" y="260350"/>
            <a:ext cx="2071687" cy="52689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44550" y="260350"/>
            <a:ext cx="6062663" cy="52689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038225" y="260350"/>
            <a:ext cx="8093075" cy="366713"/>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44550" y="1327150"/>
            <a:ext cx="3986213" cy="2024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83163" y="1327150"/>
            <a:ext cx="3986212" cy="2024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44550" y="3503613"/>
            <a:ext cx="3986213" cy="2025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983163" y="3503613"/>
            <a:ext cx="3986212" cy="2025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038225" y="260350"/>
            <a:ext cx="8093075" cy="36671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44550" y="1327150"/>
            <a:ext cx="8124825" cy="4202113"/>
          </a:xfrm>
        </p:spPr>
        <p:txBody>
          <a:bodyPr/>
          <a:lstStyle/>
          <a:p>
            <a:pPr lvl="0"/>
            <a:endParaRPr lang="zh-CN" altLang="en-US" noProof="0" smtClean="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5" name="Picture 5" descr="China Telecom Logo"/>
          <p:cNvPicPr>
            <a:picLocks noChangeAspect="1" noChangeArrowheads="1"/>
          </p:cNvPicPr>
          <p:nvPr/>
        </p:nvPicPr>
        <p:blipFill>
          <a:blip r:embed="rId3" cstate="print">
            <a:lum contrast="30000"/>
          </a:blip>
          <a:srcRect/>
          <a:stretch>
            <a:fillRect/>
          </a:stretch>
        </p:blipFill>
        <p:spPr bwMode="auto">
          <a:xfrm>
            <a:off x="839788" y="180975"/>
            <a:ext cx="674687" cy="241300"/>
          </a:xfrm>
          <a:prstGeom prst="rect">
            <a:avLst/>
          </a:prstGeom>
          <a:noFill/>
          <a:ln w="9525">
            <a:noFill/>
            <a:miter lim="800000"/>
            <a:headEnd/>
            <a:tailEnd/>
          </a:ln>
        </p:spPr>
      </p:pic>
      <p:sp>
        <p:nvSpPr>
          <p:cNvPr id="6" name="Text Box 6"/>
          <p:cNvSpPr txBox="1">
            <a:spLocks noChangeArrowheads="1"/>
          </p:cNvSpPr>
          <p:nvPr/>
        </p:nvSpPr>
        <p:spPr bwMode="auto">
          <a:xfrm>
            <a:off x="4451350" y="180975"/>
            <a:ext cx="495300"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graphicFrame>
        <p:nvGraphicFramePr>
          <p:cNvPr id="7" name="Base" hidden="1"/>
          <p:cNvGraphicFramePr>
            <a:graphicFrameLocks/>
          </p:cNvGraphicFramePr>
          <p:nvPr/>
        </p:nvGraphicFramePr>
        <p:xfrm>
          <a:off x="1524000" y="1227138"/>
          <a:ext cx="6096000" cy="4402137"/>
        </p:xfrm>
        <a:graphic>
          <a:graphicData uri="http://schemas.openxmlformats.org/presentationml/2006/ole">
            <p:oleObj spid="_x0000_s68610" r:id="rId4" imgW="0" imgH="0" progId="PowerPoint.Show.8">
              <p:embed/>
            </p:oleObj>
          </a:graphicData>
        </a:graphic>
      </p:graphicFrame>
      <p:sp>
        <p:nvSpPr>
          <p:cNvPr id="8194" name="Rectangle 2"/>
          <p:cNvSpPr>
            <a:spLocks noGrp="1" noChangeArrowheads="1"/>
          </p:cNvSpPr>
          <p:nvPr>
            <p:ph type="subTitle" idx="1"/>
          </p:nvPr>
        </p:nvSpPr>
        <p:spPr>
          <a:xfrm>
            <a:off x="1406525"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8195" name="Headline"/>
          <p:cNvSpPr>
            <a:spLocks noGrp="1" noChangeArrowheads="1"/>
          </p:cNvSpPr>
          <p:nvPr>
            <p:ph type="ctrTitle"/>
          </p:nvPr>
        </p:nvSpPr>
        <p:spPr>
          <a:xfrm>
            <a:off x="703263" y="2286000"/>
            <a:ext cx="7737475" cy="1143000"/>
          </a:xfrm>
        </p:spPr>
        <p:txBody>
          <a:bodyPr lIns="91440" anchor="t"/>
          <a:lstStyle>
            <a:lvl1pPr algn="ctr">
              <a:defRPr/>
            </a:lvl1pPr>
          </a:lstStyle>
          <a:p>
            <a:r>
              <a:rPr lang="en-US" altLang="zh-CN"/>
              <a:t>Click to edit Master title style</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9788" y="1327150"/>
            <a:ext cx="3979862"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72050" y="1327150"/>
            <a:ext cx="3979863"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3725" y="481013"/>
            <a:ext cx="2033588" cy="5048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9788" y="481013"/>
            <a:ext cx="5951537" cy="5048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5" name="Picture 5" descr="China Telecom Logo"/>
          <p:cNvPicPr>
            <a:picLocks noChangeAspect="1" noChangeArrowheads="1"/>
          </p:cNvPicPr>
          <p:nvPr/>
        </p:nvPicPr>
        <p:blipFill>
          <a:blip r:embed="rId3" cstate="print">
            <a:lum contrast="30000"/>
          </a:blip>
          <a:srcRect/>
          <a:stretch>
            <a:fillRect/>
          </a:stretch>
        </p:blipFill>
        <p:spPr bwMode="auto">
          <a:xfrm>
            <a:off x="839788" y="180975"/>
            <a:ext cx="674687" cy="241300"/>
          </a:xfrm>
          <a:prstGeom prst="rect">
            <a:avLst/>
          </a:prstGeom>
          <a:noFill/>
          <a:ln w="9525">
            <a:noFill/>
            <a:miter lim="800000"/>
            <a:headEnd/>
            <a:tailEnd/>
          </a:ln>
        </p:spPr>
      </p:pic>
      <p:sp>
        <p:nvSpPr>
          <p:cNvPr id="6" name="Text Box 6"/>
          <p:cNvSpPr txBox="1">
            <a:spLocks noChangeArrowheads="1"/>
          </p:cNvSpPr>
          <p:nvPr/>
        </p:nvSpPr>
        <p:spPr bwMode="auto">
          <a:xfrm>
            <a:off x="4451350" y="180975"/>
            <a:ext cx="495300"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graphicFrame>
        <p:nvGraphicFramePr>
          <p:cNvPr id="7" name="Base" hidden="1"/>
          <p:cNvGraphicFramePr>
            <a:graphicFrameLocks/>
          </p:cNvGraphicFramePr>
          <p:nvPr/>
        </p:nvGraphicFramePr>
        <p:xfrm>
          <a:off x="1524000" y="1227138"/>
          <a:ext cx="6096000" cy="4402137"/>
        </p:xfrm>
        <a:graphic>
          <a:graphicData uri="http://schemas.openxmlformats.org/presentationml/2006/ole">
            <p:oleObj spid="_x0000_s69634" r:id="rId4" imgW="0" imgH="0" progId="PowerPoint.Show.8">
              <p:embed/>
            </p:oleObj>
          </a:graphicData>
        </a:graphic>
      </p:graphicFrame>
      <p:sp>
        <p:nvSpPr>
          <p:cNvPr id="11266" name="Rectangle 2"/>
          <p:cNvSpPr>
            <a:spLocks noGrp="1" noChangeArrowheads="1"/>
          </p:cNvSpPr>
          <p:nvPr>
            <p:ph type="subTitle" idx="1"/>
          </p:nvPr>
        </p:nvSpPr>
        <p:spPr>
          <a:xfrm>
            <a:off x="1406525"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11267" name="Headline"/>
          <p:cNvSpPr>
            <a:spLocks noGrp="1" noChangeArrowheads="1"/>
          </p:cNvSpPr>
          <p:nvPr>
            <p:ph type="ctrTitle"/>
          </p:nvPr>
        </p:nvSpPr>
        <p:spPr>
          <a:xfrm>
            <a:off x="703263" y="2286000"/>
            <a:ext cx="7737475" cy="1143000"/>
          </a:xfrm>
        </p:spPr>
        <p:txBody>
          <a:bodyPr lIns="91440" anchor="t"/>
          <a:lstStyle>
            <a:lvl1pPr algn="ctr">
              <a:defRPr/>
            </a:lvl1pPr>
          </a:lstStyle>
          <a:p>
            <a:r>
              <a:rPr lang="en-US" altLang="zh-CN"/>
              <a:t>Click to edit Master title style</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9788" y="1327150"/>
            <a:ext cx="3979862"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72050" y="1327150"/>
            <a:ext cx="3979863"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3725" y="481013"/>
            <a:ext cx="2033588" cy="5048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9788" y="481013"/>
            <a:ext cx="5951537" cy="5048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5" name="Picture 5" descr="China Telecom Logo"/>
          <p:cNvPicPr>
            <a:picLocks noChangeAspect="1" noChangeArrowheads="1"/>
          </p:cNvPicPr>
          <p:nvPr/>
        </p:nvPicPr>
        <p:blipFill>
          <a:blip r:embed="rId3" cstate="print">
            <a:lum contrast="30000"/>
          </a:blip>
          <a:srcRect/>
          <a:stretch>
            <a:fillRect/>
          </a:stretch>
        </p:blipFill>
        <p:spPr bwMode="auto">
          <a:xfrm>
            <a:off x="839788" y="180975"/>
            <a:ext cx="674687" cy="241300"/>
          </a:xfrm>
          <a:prstGeom prst="rect">
            <a:avLst/>
          </a:prstGeom>
          <a:noFill/>
          <a:ln w="9525">
            <a:noFill/>
            <a:miter lim="800000"/>
            <a:headEnd/>
            <a:tailEnd/>
          </a:ln>
        </p:spPr>
      </p:pic>
      <p:sp>
        <p:nvSpPr>
          <p:cNvPr id="6" name="Text Box 6"/>
          <p:cNvSpPr txBox="1">
            <a:spLocks noChangeArrowheads="1"/>
          </p:cNvSpPr>
          <p:nvPr/>
        </p:nvSpPr>
        <p:spPr bwMode="auto">
          <a:xfrm>
            <a:off x="4451350" y="180975"/>
            <a:ext cx="495300"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graphicFrame>
        <p:nvGraphicFramePr>
          <p:cNvPr id="7" name="Base" hidden="1"/>
          <p:cNvGraphicFramePr>
            <a:graphicFrameLocks/>
          </p:cNvGraphicFramePr>
          <p:nvPr/>
        </p:nvGraphicFramePr>
        <p:xfrm>
          <a:off x="1524000" y="1227138"/>
          <a:ext cx="6096000" cy="4402137"/>
        </p:xfrm>
        <a:graphic>
          <a:graphicData uri="http://schemas.openxmlformats.org/presentationml/2006/ole">
            <p:oleObj spid="_x0000_s70658" r:id="rId4" imgW="0" imgH="0" progId="PowerPoint.Show.8">
              <p:embed/>
            </p:oleObj>
          </a:graphicData>
        </a:graphic>
      </p:graphicFrame>
      <p:sp>
        <p:nvSpPr>
          <p:cNvPr id="46082" name="Rectangle 2"/>
          <p:cNvSpPr>
            <a:spLocks noGrp="1" noChangeArrowheads="1"/>
          </p:cNvSpPr>
          <p:nvPr>
            <p:ph type="subTitle" idx="1"/>
          </p:nvPr>
        </p:nvSpPr>
        <p:spPr>
          <a:xfrm>
            <a:off x="1406525"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46083" name="Headline"/>
          <p:cNvSpPr>
            <a:spLocks noGrp="1" noChangeArrowheads="1"/>
          </p:cNvSpPr>
          <p:nvPr>
            <p:ph type="ctrTitle"/>
          </p:nvPr>
        </p:nvSpPr>
        <p:spPr>
          <a:xfrm>
            <a:off x="703263" y="2286000"/>
            <a:ext cx="7737475" cy="1143000"/>
          </a:xfrm>
        </p:spPr>
        <p:txBody>
          <a:bodyPr lIns="91440" anchor="t"/>
          <a:lstStyle>
            <a:lvl1pPr algn="ctr">
              <a:defRPr/>
            </a:lvl1pPr>
          </a:lstStyle>
          <a:p>
            <a:r>
              <a:rPr lang="en-US" altLang="zh-CN"/>
              <a:t>Click to edit Master title style</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9788" y="1327150"/>
            <a:ext cx="3979862"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72050" y="1327150"/>
            <a:ext cx="3979863"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44550" y="1327150"/>
            <a:ext cx="3986213"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83163" y="1327150"/>
            <a:ext cx="3986212"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3725" y="481013"/>
            <a:ext cx="2033588" cy="5048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9788" y="481013"/>
            <a:ext cx="5951537" cy="5048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2.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bwMode="auto">
          <a:xfrm>
            <a:off x="844550" y="1327150"/>
            <a:ext cx="8124825" cy="4202113"/>
          </a:xfrm>
          <a:prstGeom prst="rect">
            <a:avLst/>
          </a:prstGeom>
          <a:noFill/>
          <a:ln w="12700">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Text:  14pt. Times New Roman with 70 percent Wingdings square bullet</a:t>
            </a:r>
          </a:p>
          <a:p>
            <a:pPr lvl="1"/>
            <a:r>
              <a:rPr lang="en-US" altLang="zh-CN" smtClean="0"/>
              <a:t> Second level</a:t>
            </a:r>
          </a:p>
          <a:p>
            <a:pPr lvl="2"/>
            <a:r>
              <a:rPr lang="en-US" altLang="zh-CN" smtClean="0"/>
              <a:t>Third level</a:t>
            </a:r>
          </a:p>
          <a:p>
            <a:pPr lvl="3"/>
            <a:r>
              <a:rPr lang="en-US" altLang="zh-CN" smtClean="0"/>
              <a:t>Fourth level</a:t>
            </a:r>
          </a:p>
        </p:txBody>
      </p:sp>
      <p:sp>
        <p:nvSpPr>
          <p:cNvPr id="9219" name="Headline"/>
          <p:cNvSpPr>
            <a:spLocks noGrp="1" noChangeArrowheads="1"/>
          </p:cNvSpPr>
          <p:nvPr>
            <p:ph type="title"/>
          </p:nvPr>
        </p:nvSpPr>
        <p:spPr bwMode="auto">
          <a:xfrm>
            <a:off x="1038225" y="260350"/>
            <a:ext cx="8093075" cy="366713"/>
          </a:xfrm>
          <a:prstGeom prst="rect">
            <a:avLst/>
          </a:prstGeom>
          <a:noFill/>
          <a:ln w="12700">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Major (24 Pt.) or Minor (18 Pt.) Times Bold, Title Case</a:t>
            </a:r>
          </a:p>
        </p:txBody>
      </p:sp>
      <p:sp>
        <p:nvSpPr>
          <p:cNvPr id="4100" name="Line 4"/>
          <p:cNvSpPr>
            <a:spLocks noChangeShapeType="1"/>
          </p:cNvSpPr>
          <p:nvPr/>
        </p:nvSpPr>
        <p:spPr bwMode="auto">
          <a:xfrm>
            <a:off x="0" y="847725"/>
            <a:ext cx="8129588" cy="0"/>
          </a:xfrm>
          <a:prstGeom prst="line">
            <a:avLst/>
          </a:prstGeom>
          <a:noFill/>
          <a:ln w="28575">
            <a:solidFill>
              <a:srgbClr val="A4001E"/>
            </a:solidFill>
            <a:round/>
            <a:headEnd/>
            <a:tailEnd/>
          </a:ln>
          <a:effectLst/>
        </p:spPr>
        <p:txBody>
          <a:bodyPr wrap="none" anchor="ctr"/>
          <a:lstStyle/>
          <a:p>
            <a:pPr>
              <a:defRPr/>
            </a:pPr>
            <a:endParaRPr lang="zh-CN" altLang="en-US"/>
          </a:p>
        </p:txBody>
      </p:sp>
      <p:sp>
        <p:nvSpPr>
          <p:cNvPr id="4102" name="Rectangle 6"/>
          <p:cNvSpPr>
            <a:spLocks noChangeArrowheads="1"/>
          </p:cNvSpPr>
          <p:nvPr/>
        </p:nvSpPr>
        <p:spPr bwMode="auto">
          <a:xfrm>
            <a:off x="5802313" y="6608763"/>
            <a:ext cx="3163887" cy="228600"/>
          </a:xfrm>
          <a:prstGeom prst="rect">
            <a:avLst/>
          </a:prstGeom>
          <a:noFill/>
          <a:ln w="12700">
            <a:noFill/>
            <a:miter lim="800000"/>
            <a:headEnd/>
            <a:tailEnd/>
          </a:ln>
          <a:effectLst/>
        </p:spPr>
        <p:txBody>
          <a:bodyPr>
            <a:spAutoFit/>
          </a:bodyPr>
          <a:lstStyle/>
          <a:p>
            <a:pPr algn="r">
              <a:spcBef>
                <a:spcPct val="0"/>
              </a:spcBef>
              <a:buClrTx/>
              <a:buFontTx/>
              <a:buNone/>
              <a:defRPr/>
            </a:pPr>
            <a:fld id="{DD457E06-9386-4CB5-B7D0-4E4F6D984505}" type="slidenum">
              <a:rPr lang="en-US" altLang="zh-CN" sz="900" b="0"/>
              <a:pPr algn="r">
                <a:spcBef>
                  <a:spcPct val="0"/>
                </a:spcBef>
                <a:buClrTx/>
                <a:buFontTx/>
                <a:buNone/>
                <a:defRPr/>
              </a:pPr>
              <a:t>‹#›</a:t>
            </a:fld>
            <a:endParaRPr lang="en-US" altLang="zh-CN" sz="900" b="0"/>
          </a:p>
        </p:txBody>
      </p:sp>
      <p:pic>
        <p:nvPicPr>
          <p:cNvPr id="9222" name="Picture 7" descr="Untitled-1"/>
          <p:cNvPicPr>
            <a:picLocks noChangeAspect="1" noChangeArrowheads="1"/>
          </p:cNvPicPr>
          <p:nvPr/>
        </p:nvPicPr>
        <p:blipFill>
          <a:blip r:embed="rId15" cstate="print"/>
          <a:srcRect l="-1704" t="-3377" r="-1462" b="-3094"/>
          <a:stretch>
            <a:fillRect/>
          </a:stretch>
        </p:blipFill>
        <p:spPr bwMode="auto">
          <a:xfrm>
            <a:off x="8107363" y="0"/>
            <a:ext cx="960437" cy="911225"/>
          </a:xfrm>
          <a:prstGeom prst="rect">
            <a:avLst/>
          </a:prstGeom>
          <a:solidFill>
            <a:srgbClr val="FFFFFF"/>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95"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Lst>
  <p:transition/>
  <p:txStyles>
    <p:titleStyle>
      <a:lvl1pPr algn="l" rtl="0" eaLnBrk="0" fontAlgn="base" hangingPunct="0">
        <a:lnSpc>
          <a:spcPct val="95000"/>
        </a:lnSpc>
        <a:spcBef>
          <a:spcPct val="0"/>
        </a:spcBef>
        <a:spcAft>
          <a:spcPct val="0"/>
        </a:spcAft>
        <a:defRPr sz="2400" b="1">
          <a:solidFill>
            <a:schemeClr val="tx2"/>
          </a:solidFill>
          <a:latin typeface="+mj-lt"/>
          <a:ea typeface="+mj-ea"/>
          <a:cs typeface="+mj-cs"/>
        </a:defRPr>
      </a:lvl1pPr>
      <a:lvl2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2pPr>
      <a:lvl3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3pPr>
      <a:lvl4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4pPr>
      <a:lvl5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5pPr>
      <a:lvl6pPr marL="457200"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6pPr>
      <a:lvl7pPr marL="914400"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7pPr>
      <a:lvl8pPr marL="1371600"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8pPr>
      <a:lvl9pPr marL="1828800"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9pPr>
    </p:titleStyle>
    <p:bodyStyle>
      <a:lvl1pPr marL="292100" indent="-292100" algn="l" rtl="0" eaLnBrk="0" fontAlgn="base" hangingPunct="0">
        <a:spcBef>
          <a:spcPct val="25000"/>
        </a:spcBef>
        <a:spcAft>
          <a:spcPct val="0"/>
        </a:spcAft>
        <a:buClr>
          <a:srgbClr val="A4001E"/>
        </a:buClr>
        <a:buFont typeface="Wingdings" pitchFamily="2" charset="2"/>
        <a:buChar char="n"/>
        <a:defRPr sz="1600" b="1">
          <a:solidFill>
            <a:schemeClr val="tx1"/>
          </a:solidFill>
          <a:latin typeface="+mn-lt"/>
          <a:ea typeface="+mn-ea"/>
          <a:cs typeface="+mn-cs"/>
        </a:defRPr>
      </a:lvl1pPr>
      <a:lvl2pPr marL="482600" indent="-101600" algn="l" rtl="0" eaLnBrk="0" fontAlgn="base" hangingPunct="0">
        <a:spcBef>
          <a:spcPct val="25000"/>
        </a:spcBef>
        <a:spcAft>
          <a:spcPct val="0"/>
        </a:spcAft>
        <a:buClr>
          <a:srgbClr val="A4001E"/>
        </a:buClr>
        <a:buChar char="•"/>
        <a:defRPr sz="1600">
          <a:solidFill>
            <a:schemeClr val="tx1"/>
          </a:solidFill>
          <a:latin typeface="+mn-lt"/>
          <a:ea typeface="+mn-ea"/>
        </a:defRPr>
      </a:lvl2pPr>
      <a:lvl3pPr marL="863600" indent="-190500" algn="l" rtl="0" eaLnBrk="0" fontAlgn="base" hangingPunct="0">
        <a:spcBef>
          <a:spcPct val="25000"/>
        </a:spcBef>
        <a:spcAft>
          <a:spcPct val="0"/>
        </a:spcAft>
        <a:buClr>
          <a:srgbClr val="A4001E"/>
        </a:buClr>
        <a:buChar char="—"/>
        <a:defRPr sz="1600">
          <a:solidFill>
            <a:schemeClr val="tx1"/>
          </a:solidFill>
          <a:latin typeface="+mn-lt"/>
          <a:ea typeface="+mn-ea"/>
        </a:defRPr>
      </a:lvl3pPr>
      <a:lvl4pPr marL="1130300" indent="-165100" algn="l" rtl="0" eaLnBrk="0" fontAlgn="base" hangingPunct="0">
        <a:spcBef>
          <a:spcPct val="25000"/>
        </a:spcBef>
        <a:spcAft>
          <a:spcPct val="0"/>
        </a:spcAft>
        <a:buClr>
          <a:srgbClr val="A4001E"/>
        </a:buClr>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bwMode="auto">
          <a:xfrm>
            <a:off x="839788" y="1327150"/>
            <a:ext cx="8112125" cy="4202113"/>
          </a:xfrm>
          <a:prstGeom prst="rect">
            <a:avLst/>
          </a:prstGeom>
          <a:noFill/>
          <a:ln w="12700">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Text:  14pt. Times New Roman with 70 percent Wingdings square bullet</a:t>
            </a:r>
          </a:p>
          <a:p>
            <a:pPr lvl="1"/>
            <a:r>
              <a:rPr lang="en-US" altLang="zh-CN" smtClean="0"/>
              <a:t> Second level</a:t>
            </a:r>
          </a:p>
          <a:p>
            <a:pPr lvl="2"/>
            <a:r>
              <a:rPr lang="en-US" altLang="zh-CN" smtClean="0"/>
              <a:t>Third level</a:t>
            </a:r>
          </a:p>
          <a:p>
            <a:pPr lvl="3"/>
            <a:r>
              <a:rPr lang="en-US" altLang="zh-CN" smtClean="0"/>
              <a:t>Fourth level</a:t>
            </a:r>
          </a:p>
        </p:txBody>
      </p:sp>
      <p:sp>
        <p:nvSpPr>
          <p:cNvPr id="10243" name="Headline"/>
          <p:cNvSpPr>
            <a:spLocks noGrp="1" noChangeArrowheads="1"/>
          </p:cNvSpPr>
          <p:nvPr>
            <p:ph type="title"/>
          </p:nvPr>
        </p:nvSpPr>
        <p:spPr bwMode="auto">
          <a:xfrm>
            <a:off x="839788" y="481013"/>
            <a:ext cx="8137525" cy="330200"/>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r>
              <a:rPr lang="en-US" altLang="zh-CN" smtClean="0"/>
              <a:t>Major (24 Pt.) or Minor (18 Pt.) Times Bold, Title Case</a:t>
            </a:r>
          </a:p>
        </p:txBody>
      </p:sp>
      <p:sp>
        <p:nvSpPr>
          <p:cNvPr id="7172"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10245" name="Picture 5" descr="China Telecom Logo"/>
          <p:cNvPicPr>
            <a:picLocks noChangeAspect="1" noChangeArrowheads="1"/>
          </p:cNvPicPr>
          <p:nvPr/>
        </p:nvPicPr>
        <p:blipFill>
          <a:blip r:embed="rId13" cstate="print">
            <a:lum contrast="30000"/>
          </a:blip>
          <a:srcRect/>
          <a:stretch>
            <a:fillRect/>
          </a:stretch>
        </p:blipFill>
        <p:spPr bwMode="auto">
          <a:xfrm>
            <a:off x="839788" y="146050"/>
            <a:ext cx="674687" cy="241300"/>
          </a:xfrm>
          <a:prstGeom prst="rect">
            <a:avLst/>
          </a:prstGeom>
          <a:noFill/>
          <a:ln w="9525">
            <a:noFill/>
            <a:miter lim="800000"/>
            <a:headEnd/>
            <a:tailEnd/>
          </a:ln>
        </p:spPr>
      </p:pic>
      <p:sp>
        <p:nvSpPr>
          <p:cNvPr id="7174" name="Text Box 6"/>
          <p:cNvSpPr txBox="1">
            <a:spLocks noChangeArrowheads="1"/>
          </p:cNvSpPr>
          <p:nvPr/>
        </p:nvSpPr>
        <p:spPr bwMode="auto">
          <a:xfrm>
            <a:off x="4430713" y="180975"/>
            <a:ext cx="536575"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spTree>
  </p:cSld>
  <p:clrMap bg1="lt1" tx1="dk1" bg2="lt2" tx2="dk2" accent1="accent1" accent2="accent2" accent3="accent3" accent4="accent4" accent5="accent5" accent6="accent6" hlink="hlink" folHlink="folHlink"/>
  <p:sldLayoutIdLst>
    <p:sldLayoutId id="2147483996"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ransition/>
  <p:txStyles>
    <p:titleStyle>
      <a:lvl1pPr algn="l" rtl="0" eaLnBrk="0" fontAlgn="base" hangingPunct="0">
        <a:lnSpc>
          <a:spcPct val="95000"/>
        </a:lnSpc>
        <a:spcBef>
          <a:spcPct val="0"/>
        </a:spcBef>
        <a:spcAft>
          <a:spcPct val="0"/>
        </a:spcAft>
        <a:defRPr sz="2400" b="1">
          <a:solidFill>
            <a:schemeClr val="tx2"/>
          </a:solidFill>
          <a:latin typeface="+mj-lt"/>
          <a:ea typeface="+mj-ea"/>
          <a:cs typeface="+mj-cs"/>
        </a:defRPr>
      </a:lvl1pPr>
      <a:lvl2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2pPr>
      <a:lvl3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3pPr>
      <a:lvl4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4pPr>
      <a:lvl5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5pPr>
      <a:lvl6pPr marL="4572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6pPr>
      <a:lvl7pPr marL="9144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7pPr>
      <a:lvl8pPr marL="13716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8pPr>
      <a:lvl9pPr marL="18288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9pPr>
    </p:titleStyle>
    <p:bodyStyle>
      <a:lvl1pPr marL="227013" indent="-227013" algn="l" rtl="0" eaLnBrk="0" fontAlgn="base" hangingPunct="0">
        <a:spcBef>
          <a:spcPct val="50000"/>
        </a:spcBef>
        <a:spcAft>
          <a:spcPct val="0"/>
        </a:spcAft>
        <a:buClr>
          <a:srgbClr val="A4001E"/>
        </a:buClr>
        <a:buSzPct val="70000"/>
        <a:buFont typeface="Wingdings" pitchFamily="2" charset="2"/>
        <a:buChar char="n"/>
        <a:defRPr sz="1600">
          <a:solidFill>
            <a:schemeClr val="tx1"/>
          </a:solidFill>
          <a:latin typeface="+mn-lt"/>
          <a:ea typeface="+mn-ea"/>
          <a:cs typeface="+mn-cs"/>
        </a:defRPr>
      </a:lvl1pPr>
      <a:lvl2pPr marL="479425" indent="-138113" algn="l" rtl="0" eaLnBrk="0" fontAlgn="base" hangingPunct="0">
        <a:spcBef>
          <a:spcPct val="0"/>
        </a:spcBef>
        <a:spcAft>
          <a:spcPct val="0"/>
        </a:spcAft>
        <a:buClr>
          <a:srgbClr val="A4001E"/>
        </a:buClr>
        <a:buChar char="•"/>
        <a:defRPr sz="1600">
          <a:solidFill>
            <a:schemeClr val="tx1"/>
          </a:solidFill>
          <a:latin typeface="+mn-lt"/>
          <a:ea typeface="+mn-ea"/>
          <a:cs typeface="+mn-cs"/>
        </a:defRPr>
      </a:lvl2pPr>
      <a:lvl3pPr marL="857250" indent="-263525" algn="l" rtl="0" eaLnBrk="0" fontAlgn="base" hangingPunct="0">
        <a:spcBef>
          <a:spcPct val="0"/>
        </a:spcBef>
        <a:spcAft>
          <a:spcPct val="0"/>
        </a:spcAft>
        <a:buClr>
          <a:srgbClr val="A4001E"/>
        </a:buClr>
        <a:buChar char="—"/>
        <a:defRPr sz="1600">
          <a:solidFill>
            <a:schemeClr val="tx1"/>
          </a:solidFill>
          <a:latin typeface="+mn-lt"/>
          <a:ea typeface="+mn-ea"/>
          <a:cs typeface="+mn-cs"/>
        </a:defRPr>
      </a:lvl3pPr>
      <a:lvl4pPr marL="1158875" indent="-180975" algn="l" rtl="0" eaLnBrk="0" fontAlgn="base" hangingPunct="0">
        <a:spcBef>
          <a:spcPct val="0"/>
        </a:spcBef>
        <a:spcAft>
          <a:spcPct val="0"/>
        </a:spcAft>
        <a:buClr>
          <a:srgbClr val="A4001E"/>
        </a:buClr>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bwMode="auto">
          <a:xfrm>
            <a:off x="839788" y="1327150"/>
            <a:ext cx="8112125" cy="4202113"/>
          </a:xfrm>
          <a:prstGeom prst="rect">
            <a:avLst/>
          </a:prstGeom>
          <a:noFill/>
          <a:ln w="12700">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Text:  14pt. Times New Roman with 70 percent Wingdings square bullet</a:t>
            </a:r>
          </a:p>
          <a:p>
            <a:pPr lvl="1"/>
            <a:r>
              <a:rPr lang="en-US" altLang="zh-CN" smtClean="0"/>
              <a:t> Second level</a:t>
            </a:r>
          </a:p>
          <a:p>
            <a:pPr lvl="2"/>
            <a:r>
              <a:rPr lang="en-US" altLang="zh-CN" smtClean="0"/>
              <a:t>Third level</a:t>
            </a:r>
          </a:p>
          <a:p>
            <a:pPr lvl="3"/>
            <a:r>
              <a:rPr lang="en-US" altLang="zh-CN" smtClean="0"/>
              <a:t>Fourth level</a:t>
            </a:r>
          </a:p>
        </p:txBody>
      </p:sp>
      <p:sp>
        <p:nvSpPr>
          <p:cNvPr id="11267" name="Headline"/>
          <p:cNvSpPr>
            <a:spLocks noGrp="1" noChangeArrowheads="1"/>
          </p:cNvSpPr>
          <p:nvPr>
            <p:ph type="title"/>
          </p:nvPr>
        </p:nvSpPr>
        <p:spPr bwMode="auto">
          <a:xfrm>
            <a:off x="839788" y="481013"/>
            <a:ext cx="8137525" cy="330200"/>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r>
              <a:rPr lang="en-US" altLang="zh-CN" smtClean="0"/>
              <a:t>Major (24 Pt.) or Minor (18 Pt.) Times Bold, Title Case</a:t>
            </a:r>
          </a:p>
        </p:txBody>
      </p:sp>
      <p:sp>
        <p:nvSpPr>
          <p:cNvPr id="10244"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11269" name="Picture 5" descr="China Telecom Logo"/>
          <p:cNvPicPr>
            <a:picLocks noChangeAspect="1" noChangeArrowheads="1"/>
          </p:cNvPicPr>
          <p:nvPr/>
        </p:nvPicPr>
        <p:blipFill>
          <a:blip r:embed="rId13" cstate="print">
            <a:lum contrast="30000"/>
          </a:blip>
          <a:srcRect/>
          <a:stretch>
            <a:fillRect/>
          </a:stretch>
        </p:blipFill>
        <p:spPr bwMode="auto">
          <a:xfrm>
            <a:off x="839788" y="146050"/>
            <a:ext cx="674687" cy="241300"/>
          </a:xfrm>
          <a:prstGeom prst="rect">
            <a:avLst/>
          </a:prstGeom>
          <a:noFill/>
          <a:ln w="9525">
            <a:noFill/>
            <a:miter lim="800000"/>
            <a:headEnd/>
            <a:tailEnd/>
          </a:ln>
        </p:spPr>
      </p:pic>
      <p:sp>
        <p:nvSpPr>
          <p:cNvPr id="10246" name="Text Box 6"/>
          <p:cNvSpPr txBox="1">
            <a:spLocks noChangeArrowheads="1"/>
          </p:cNvSpPr>
          <p:nvPr/>
        </p:nvSpPr>
        <p:spPr bwMode="auto">
          <a:xfrm>
            <a:off x="4430713" y="180975"/>
            <a:ext cx="536575"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spTree>
  </p:cSld>
  <p:clrMap bg1="lt1" tx1="dk1" bg2="lt2" tx2="dk2" accent1="accent1" accent2="accent2" accent3="accent3" accent4="accent4" accent5="accent5" accent6="accent6" hlink="hlink" folHlink="folHlink"/>
  <p:sldLayoutIdLst>
    <p:sldLayoutId id="2147483997"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transition/>
  <p:txStyles>
    <p:titleStyle>
      <a:lvl1pPr algn="l" rtl="0" eaLnBrk="0" fontAlgn="base" hangingPunct="0">
        <a:lnSpc>
          <a:spcPct val="95000"/>
        </a:lnSpc>
        <a:spcBef>
          <a:spcPct val="0"/>
        </a:spcBef>
        <a:spcAft>
          <a:spcPct val="0"/>
        </a:spcAft>
        <a:defRPr sz="2400" b="1">
          <a:solidFill>
            <a:schemeClr val="tx2"/>
          </a:solidFill>
          <a:latin typeface="+mj-lt"/>
          <a:ea typeface="+mj-ea"/>
          <a:cs typeface="+mj-cs"/>
        </a:defRPr>
      </a:lvl1pPr>
      <a:lvl2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2pPr>
      <a:lvl3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3pPr>
      <a:lvl4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4pPr>
      <a:lvl5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5pPr>
      <a:lvl6pPr marL="4572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6pPr>
      <a:lvl7pPr marL="9144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7pPr>
      <a:lvl8pPr marL="13716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8pPr>
      <a:lvl9pPr marL="18288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9pPr>
    </p:titleStyle>
    <p:bodyStyle>
      <a:lvl1pPr marL="227013" indent="-227013" algn="l" rtl="0" eaLnBrk="0" fontAlgn="base" hangingPunct="0">
        <a:spcBef>
          <a:spcPct val="50000"/>
        </a:spcBef>
        <a:spcAft>
          <a:spcPct val="0"/>
        </a:spcAft>
        <a:buClr>
          <a:srgbClr val="A4001E"/>
        </a:buClr>
        <a:buSzPct val="70000"/>
        <a:buFont typeface="Wingdings" pitchFamily="2" charset="2"/>
        <a:buChar char="n"/>
        <a:defRPr sz="1600">
          <a:solidFill>
            <a:schemeClr val="tx1"/>
          </a:solidFill>
          <a:latin typeface="+mn-lt"/>
          <a:ea typeface="+mn-ea"/>
          <a:cs typeface="+mn-cs"/>
        </a:defRPr>
      </a:lvl1pPr>
      <a:lvl2pPr marL="479425" indent="-138113" algn="l" rtl="0" eaLnBrk="0" fontAlgn="base" hangingPunct="0">
        <a:spcBef>
          <a:spcPct val="0"/>
        </a:spcBef>
        <a:spcAft>
          <a:spcPct val="0"/>
        </a:spcAft>
        <a:buClr>
          <a:srgbClr val="A4001E"/>
        </a:buClr>
        <a:buChar char="•"/>
        <a:defRPr sz="1600">
          <a:solidFill>
            <a:schemeClr val="tx1"/>
          </a:solidFill>
          <a:latin typeface="+mn-lt"/>
          <a:ea typeface="+mn-ea"/>
          <a:cs typeface="+mn-cs"/>
        </a:defRPr>
      </a:lvl2pPr>
      <a:lvl3pPr marL="857250" indent="-263525" algn="l" rtl="0" eaLnBrk="0" fontAlgn="base" hangingPunct="0">
        <a:spcBef>
          <a:spcPct val="0"/>
        </a:spcBef>
        <a:spcAft>
          <a:spcPct val="0"/>
        </a:spcAft>
        <a:buClr>
          <a:srgbClr val="A4001E"/>
        </a:buClr>
        <a:buChar char="—"/>
        <a:defRPr sz="1600">
          <a:solidFill>
            <a:schemeClr val="tx1"/>
          </a:solidFill>
          <a:latin typeface="+mn-lt"/>
          <a:ea typeface="+mn-ea"/>
          <a:cs typeface="+mn-cs"/>
        </a:defRPr>
      </a:lvl3pPr>
      <a:lvl4pPr marL="1158875" indent="-180975" algn="l" rtl="0" eaLnBrk="0" fontAlgn="base" hangingPunct="0">
        <a:spcBef>
          <a:spcPct val="0"/>
        </a:spcBef>
        <a:spcAft>
          <a:spcPct val="0"/>
        </a:spcAft>
        <a:buClr>
          <a:srgbClr val="A4001E"/>
        </a:buClr>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bwMode="auto">
          <a:xfrm>
            <a:off x="839788" y="1327150"/>
            <a:ext cx="8112125" cy="4202113"/>
          </a:xfrm>
          <a:prstGeom prst="rect">
            <a:avLst/>
          </a:prstGeom>
          <a:noFill/>
          <a:ln w="12700">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Text:  14pt. Times New Roman with 70 percent Wingdings square bullet</a:t>
            </a:r>
          </a:p>
          <a:p>
            <a:pPr lvl="1"/>
            <a:r>
              <a:rPr lang="en-US" altLang="zh-CN" smtClean="0"/>
              <a:t> Second level</a:t>
            </a:r>
          </a:p>
          <a:p>
            <a:pPr lvl="2"/>
            <a:r>
              <a:rPr lang="en-US" altLang="zh-CN" smtClean="0"/>
              <a:t>Third level</a:t>
            </a:r>
          </a:p>
          <a:p>
            <a:pPr lvl="3"/>
            <a:r>
              <a:rPr lang="en-US" altLang="zh-CN" smtClean="0"/>
              <a:t>Fourth level</a:t>
            </a:r>
          </a:p>
        </p:txBody>
      </p:sp>
      <p:sp>
        <p:nvSpPr>
          <p:cNvPr id="12291" name="Headline"/>
          <p:cNvSpPr>
            <a:spLocks noGrp="1" noChangeArrowheads="1"/>
          </p:cNvSpPr>
          <p:nvPr>
            <p:ph type="title"/>
          </p:nvPr>
        </p:nvSpPr>
        <p:spPr bwMode="auto">
          <a:xfrm>
            <a:off x="839788" y="481013"/>
            <a:ext cx="8137525" cy="330200"/>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r>
              <a:rPr lang="en-US" altLang="zh-CN" smtClean="0"/>
              <a:t>Major (24 Pt.) or Minor (18 Pt.) Times Bold, Title Case</a:t>
            </a:r>
          </a:p>
        </p:txBody>
      </p:sp>
      <p:sp>
        <p:nvSpPr>
          <p:cNvPr id="45060"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12293" name="Picture 5" descr="China Telecom Logo"/>
          <p:cNvPicPr>
            <a:picLocks noChangeAspect="1" noChangeArrowheads="1"/>
          </p:cNvPicPr>
          <p:nvPr/>
        </p:nvPicPr>
        <p:blipFill>
          <a:blip r:embed="rId13" cstate="print">
            <a:lum contrast="30000"/>
          </a:blip>
          <a:srcRect/>
          <a:stretch>
            <a:fillRect/>
          </a:stretch>
        </p:blipFill>
        <p:spPr bwMode="auto">
          <a:xfrm>
            <a:off x="839788" y="146050"/>
            <a:ext cx="674687" cy="241300"/>
          </a:xfrm>
          <a:prstGeom prst="rect">
            <a:avLst/>
          </a:prstGeom>
          <a:noFill/>
          <a:ln w="9525">
            <a:noFill/>
            <a:miter lim="800000"/>
            <a:headEnd/>
            <a:tailEnd/>
          </a:ln>
        </p:spPr>
      </p:pic>
      <p:sp>
        <p:nvSpPr>
          <p:cNvPr id="45062" name="Text Box 6"/>
          <p:cNvSpPr txBox="1">
            <a:spLocks noChangeArrowheads="1"/>
          </p:cNvSpPr>
          <p:nvPr/>
        </p:nvSpPr>
        <p:spPr bwMode="auto">
          <a:xfrm>
            <a:off x="4451350" y="180975"/>
            <a:ext cx="495300"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spTree>
  </p:cSld>
  <p:clrMap bg1="lt1" tx1="dk1" bg2="lt2" tx2="dk2" accent1="accent1" accent2="accent2" accent3="accent3" accent4="accent4" accent5="accent5" accent6="accent6" hlink="hlink" folHlink="folHlink"/>
  <p:sldLayoutIdLst>
    <p:sldLayoutId id="2147483998"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ransition/>
  <p:txStyles>
    <p:titleStyle>
      <a:lvl1pPr algn="l" rtl="0" eaLnBrk="0" fontAlgn="base" hangingPunct="0">
        <a:lnSpc>
          <a:spcPct val="95000"/>
        </a:lnSpc>
        <a:spcBef>
          <a:spcPct val="0"/>
        </a:spcBef>
        <a:spcAft>
          <a:spcPct val="0"/>
        </a:spcAft>
        <a:defRPr sz="2400" b="1">
          <a:solidFill>
            <a:schemeClr val="tx2"/>
          </a:solidFill>
          <a:latin typeface="+mj-lt"/>
          <a:ea typeface="+mj-ea"/>
          <a:cs typeface="+mj-cs"/>
        </a:defRPr>
      </a:lvl1pPr>
      <a:lvl2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2pPr>
      <a:lvl3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3pPr>
      <a:lvl4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4pPr>
      <a:lvl5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5pPr>
      <a:lvl6pPr marL="4572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6pPr>
      <a:lvl7pPr marL="9144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7pPr>
      <a:lvl8pPr marL="13716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8pPr>
      <a:lvl9pPr marL="18288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9pPr>
    </p:titleStyle>
    <p:bodyStyle>
      <a:lvl1pPr marL="227013" indent="-227013" algn="l" rtl="0" eaLnBrk="0" fontAlgn="base" hangingPunct="0">
        <a:spcBef>
          <a:spcPct val="50000"/>
        </a:spcBef>
        <a:spcAft>
          <a:spcPct val="0"/>
        </a:spcAft>
        <a:buClr>
          <a:srgbClr val="A4001E"/>
        </a:buClr>
        <a:buSzPct val="70000"/>
        <a:buFont typeface="Wingdings" pitchFamily="2" charset="2"/>
        <a:buChar char="n"/>
        <a:defRPr sz="1600">
          <a:solidFill>
            <a:schemeClr val="tx1"/>
          </a:solidFill>
          <a:latin typeface="+mn-lt"/>
          <a:ea typeface="+mn-ea"/>
          <a:cs typeface="+mn-cs"/>
        </a:defRPr>
      </a:lvl1pPr>
      <a:lvl2pPr marL="479425" indent="-138113" algn="l" rtl="0" eaLnBrk="0" fontAlgn="base" hangingPunct="0">
        <a:spcBef>
          <a:spcPct val="0"/>
        </a:spcBef>
        <a:spcAft>
          <a:spcPct val="0"/>
        </a:spcAft>
        <a:buClr>
          <a:srgbClr val="A4001E"/>
        </a:buClr>
        <a:buChar char="•"/>
        <a:defRPr sz="1600">
          <a:solidFill>
            <a:schemeClr val="tx1"/>
          </a:solidFill>
          <a:latin typeface="+mn-lt"/>
          <a:ea typeface="+mn-ea"/>
          <a:cs typeface="+mn-cs"/>
        </a:defRPr>
      </a:lvl2pPr>
      <a:lvl3pPr marL="857250" indent="-263525" algn="l" rtl="0" eaLnBrk="0" fontAlgn="base" hangingPunct="0">
        <a:spcBef>
          <a:spcPct val="0"/>
        </a:spcBef>
        <a:spcAft>
          <a:spcPct val="0"/>
        </a:spcAft>
        <a:buClr>
          <a:srgbClr val="A4001E"/>
        </a:buClr>
        <a:buChar char="—"/>
        <a:defRPr sz="1600">
          <a:solidFill>
            <a:schemeClr val="tx1"/>
          </a:solidFill>
          <a:latin typeface="+mn-lt"/>
          <a:ea typeface="+mn-ea"/>
          <a:cs typeface="+mn-cs"/>
        </a:defRPr>
      </a:lvl3pPr>
      <a:lvl4pPr marL="1158875" indent="-180975" algn="l" rtl="0" eaLnBrk="0" fontAlgn="base" hangingPunct="0">
        <a:spcBef>
          <a:spcPct val="0"/>
        </a:spcBef>
        <a:spcAft>
          <a:spcPct val="0"/>
        </a:spcAft>
        <a:buClr>
          <a:srgbClr val="A4001E"/>
        </a:buClr>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sqlite.org/"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6.xml"/><Relationship Id="rId7" Type="http://schemas.openxmlformats.org/officeDocument/2006/relationships/diagramColors" Target="../diagrams/colors7.xml"/><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9.v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11.v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12.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4.v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15.v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6.v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vmlDrawing" Target="../drawings/vmlDrawing17.vml"/><Relationship Id="rId4" Type="http://schemas.openxmlformats.org/officeDocument/2006/relationships/oleObject" Target="../embeddings/oleObject15.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18.vml"/><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9.v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2.xml"/><Relationship Id="rId7" Type="http://schemas.openxmlformats.org/officeDocument/2006/relationships/diagramQuickStyle" Target="../diagrams/quickStyle3.xml"/><Relationship Id="rId12" Type="http://schemas.openxmlformats.org/officeDocument/2006/relationships/diagramColors" Target="../diagrams/colors4.xml"/><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diagramLayout" Target="../diagrams/layout3.xml"/><Relationship Id="rId11" Type="http://schemas.openxmlformats.org/officeDocument/2006/relationships/diagramQuickStyle" Target="../diagrams/quickStyle4.xml"/><Relationship Id="rId5" Type="http://schemas.openxmlformats.org/officeDocument/2006/relationships/diagramData" Target="../diagrams/data3.xml"/><Relationship Id="rId10" Type="http://schemas.openxmlformats.org/officeDocument/2006/relationships/diagramLayout" Target="../diagrams/layout4.xml"/><Relationship Id="rId4" Type="http://schemas.openxmlformats.org/officeDocument/2006/relationships/oleObject" Target="../embeddings/oleObject1.bin"/><Relationship Id="rId9" Type="http://schemas.openxmlformats.org/officeDocument/2006/relationships/diagramData" Target="../diagrams/data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www.apress.com/" TargetMode="External"/><Relationship Id="rId2" Type="http://schemas.openxmlformats.org/officeDocument/2006/relationships/hyperlink" Target="http://www.sqlite.org/index.html" TargetMode="External"/><Relationship Id="rId1" Type="http://schemas.openxmlformats.org/officeDocument/2006/relationships/slideLayout" Target="../slideLayouts/slideLayout2.xml"/><Relationship Id="rId6" Type="http://schemas.openxmlformats.org/officeDocument/2006/relationships/hyperlink" Target="http://www.cnblogs.com/stephen-liu74/archive/2012/03/09/2328757.html" TargetMode="External"/><Relationship Id="rId5" Type="http://schemas.openxmlformats.org/officeDocument/2006/relationships/hyperlink" Target="http://www.sqlite.org/cvstrac/wiki" TargetMode="External"/><Relationship Id="rId4" Type="http://schemas.openxmlformats.org/officeDocument/2006/relationships/hyperlink" Target="http://www.sqlite.com.cn/"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notesSlide" Target="../notesSlides/notesSlide3.xml"/><Relationship Id="rId7" Type="http://schemas.openxmlformats.org/officeDocument/2006/relationships/diagramQuickStyle" Target="../diagrams/quickStyle5.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diagramColors" Target="../diagrams/colors6.xml"/><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图片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pic>
        <p:nvPicPr>
          <p:cNvPr id="13315" name="Picture 7" descr="Untitled-1"/>
          <p:cNvPicPr>
            <a:picLocks noChangeAspect="1" noChangeArrowheads="1"/>
          </p:cNvPicPr>
          <p:nvPr/>
        </p:nvPicPr>
        <p:blipFill>
          <a:blip r:embed="rId4" cstate="print"/>
          <a:srcRect l="-1704" t="-3377" r="-1462" b="-3094"/>
          <a:stretch>
            <a:fillRect/>
          </a:stretch>
        </p:blipFill>
        <p:spPr bwMode="auto">
          <a:xfrm>
            <a:off x="8323263" y="73025"/>
            <a:ext cx="744537" cy="712769"/>
          </a:xfrm>
          <a:prstGeom prst="rect">
            <a:avLst/>
          </a:prstGeom>
          <a:solidFill>
            <a:srgbClr val="FFFFFF"/>
          </a:solidFill>
          <a:ln w="9525">
            <a:noFill/>
            <a:miter lim="800000"/>
            <a:headEnd/>
            <a:tailEnd/>
          </a:ln>
        </p:spPr>
      </p:pic>
      <p:sp>
        <p:nvSpPr>
          <p:cNvPr id="13320" name="Text Box 8"/>
          <p:cNvSpPr txBox="1">
            <a:spLocks noChangeArrowheads="1"/>
          </p:cNvSpPr>
          <p:nvPr/>
        </p:nvSpPr>
        <p:spPr bwMode="auto">
          <a:xfrm>
            <a:off x="2195513" y="2708275"/>
            <a:ext cx="4824412" cy="646331"/>
          </a:xfrm>
          <a:prstGeom prst="rect">
            <a:avLst/>
          </a:prstGeom>
          <a:gradFill>
            <a:gsLst>
              <a:gs pos="0">
                <a:srgbClr val="8E0000"/>
              </a:gs>
              <a:gs pos="80000">
                <a:schemeClr val="accent1">
                  <a:shade val="93000"/>
                  <a:satMod val="130000"/>
                </a:schemeClr>
              </a:gs>
              <a:gs pos="100000">
                <a:schemeClr val="accent1">
                  <a:shade val="94000"/>
                  <a:satMod val="135000"/>
                </a:schemeClr>
              </a:gs>
            </a:gsLst>
          </a:gradFill>
          <a:ln>
            <a:headEnd/>
            <a:tailEnd/>
          </a:ln>
        </p:spPr>
        <p:style>
          <a:lnRef idx="1">
            <a:schemeClr val="accent1"/>
          </a:lnRef>
          <a:fillRef idx="3">
            <a:schemeClr val="accent1"/>
          </a:fillRef>
          <a:effectRef idx="2">
            <a:schemeClr val="accent1"/>
          </a:effectRef>
          <a:fontRef idx="minor">
            <a:schemeClr val="lt1"/>
          </a:fontRef>
        </p:style>
        <p:txBody>
          <a:bodyPr>
            <a:spAutoFit/>
          </a:bodyPr>
          <a:lstStyle/>
          <a:p>
            <a:pPr algn="ctr" eaLnBrk="1" hangingPunct="1">
              <a:spcBef>
                <a:spcPct val="50000"/>
              </a:spcBef>
              <a:buClrTx/>
              <a:buFontTx/>
              <a:buNone/>
              <a:defRPr/>
            </a:pPr>
            <a:r>
              <a:rPr kumimoji="1" lang="zh-CN" altLang="en-US" sz="3600" dirty="0" smtClean="0">
                <a:effectLst>
                  <a:outerShdw blurRad="38100" dist="38100" dir="2700000" algn="tl">
                    <a:srgbClr val="C0C0C0"/>
                  </a:outerShdw>
                </a:effectLst>
                <a:latin typeface="楷体_GB2312" pitchFamily="49" charset="-122"/>
              </a:rPr>
              <a:t>嵌入式数据库交流</a:t>
            </a:r>
            <a:endParaRPr kumimoji="1" lang="en-US" altLang="zh-CN" sz="3600" dirty="0">
              <a:effectLst>
                <a:outerShdw blurRad="38100" dist="38100" dir="2700000" algn="tl">
                  <a:srgbClr val="C0C0C0"/>
                </a:outerShdw>
              </a:effectLst>
              <a:latin typeface="楷体_GB2312" pitchFamily="49" charset="-122"/>
            </a:endParaRPr>
          </a:p>
        </p:txBody>
      </p:sp>
      <p:sp>
        <p:nvSpPr>
          <p:cNvPr id="13321" name="Text Box 9"/>
          <p:cNvSpPr txBox="1">
            <a:spLocks noChangeArrowheads="1"/>
          </p:cNvSpPr>
          <p:nvPr/>
        </p:nvSpPr>
        <p:spPr bwMode="auto">
          <a:xfrm>
            <a:off x="0" y="1484313"/>
            <a:ext cx="9144000" cy="784830"/>
          </a:xfrm>
          <a:prstGeom prst="rect">
            <a:avLst/>
          </a:prstGeom>
          <a:noFill/>
          <a:ln w="9525">
            <a:noFill/>
            <a:miter lim="800000"/>
            <a:headEnd/>
            <a:tailEnd/>
          </a:ln>
          <a:effectLst/>
        </p:spPr>
        <p:txBody>
          <a:bodyPr wrap="square">
            <a:spAutoFit/>
          </a:bodyPr>
          <a:lstStyle/>
          <a:p>
            <a:pPr eaLnBrk="1" hangingPunct="1">
              <a:spcBef>
                <a:spcPct val="50000"/>
              </a:spcBef>
              <a:buClrTx/>
              <a:buFontTx/>
              <a:buNone/>
              <a:defRPr/>
            </a:pPr>
            <a:r>
              <a:rPr kumimoji="1" lang="zh-CN" altLang="en-US" dirty="0" smtClean="0">
                <a:effectLst>
                  <a:outerShdw blurRad="38100" dist="38100" dir="2700000" algn="tl">
                    <a:srgbClr val="C0C0C0"/>
                  </a:outerShdw>
                </a:effectLst>
                <a:ea typeface="宋体" pitchFamily="2" charset="-122"/>
              </a:rPr>
              <a:t>中数通信息有限公司内部交流资料</a:t>
            </a:r>
            <a:endParaRPr kumimoji="1" lang="en-US" altLang="zh-CN" dirty="0" smtClean="0">
              <a:effectLst>
                <a:outerShdw blurRad="38100" dist="38100" dir="2700000" algn="tl">
                  <a:srgbClr val="C0C0C0"/>
                </a:outerShdw>
              </a:effectLst>
              <a:ea typeface="宋体" pitchFamily="2" charset="-122"/>
            </a:endParaRPr>
          </a:p>
          <a:p>
            <a:pPr eaLnBrk="1" hangingPunct="1">
              <a:spcBef>
                <a:spcPct val="50000"/>
              </a:spcBef>
              <a:buClrTx/>
              <a:buFontTx/>
              <a:buNone/>
              <a:defRPr/>
            </a:pPr>
            <a:r>
              <a:rPr kumimoji="1" lang="zh-CN" altLang="en-US" dirty="0" smtClean="0">
                <a:effectLst>
                  <a:outerShdw blurRad="38100" dist="38100" dir="2700000" algn="tl">
                    <a:srgbClr val="C0C0C0"/>
                  </a:outerShdw>
                </a:effectLst>
                <a:ea typeface="宋体" pitchFamily="2" charset="-122"/>
              </a:rPr>
              <a:t>版本</a:t>
            </a:r>
            <a:r>
              <a:rPr kumimoji="1" lang="zh-CN" altLang="en-US" dirty="0">
                <a:effectLst>
                  <a:outerShdw blurRad="38100" dist="38100" dir="2700000" algn="tl">
                    <a:srgbClr val="C0C0C0"/>
                  </a:outerShdw>
                </a:effectLst>
                <a:ea typeface="宋体" pitchFamily="2" charset="-122"/>
              </a:rPr>
              <a:t>：</a:t>
            </a:r>
            <a:r>
              <a:rPr kumimoji="1" lang="en-US" altLang="zh-CN" dirty="0" smtClean="0">
                <a:effectLst>
                  <a:outerShdw blurRad="38100" dist="38100" dir="2700000" algn="tl">
                    <a:srgbClr val="C0C0C0"/>
                  </a:outerShdw>
                </a:effectLst>
                <a:ea typeface="宋体" pitchFamily="2" charset="-122"/>
              </a:rPr>
              <a:t>V0.4</a:t>
            </a:r>
            <a:endParaRPr kumimoji="1" lang="en-US" altLang="zh-CN" dirty="0">
              <a:effectLst>
                <a:outerShdw blurRad="38100" dist="38100" dir="2700000" algn="tl">
                  <a:srgbClr val="C0C0C0"/>
                </a:outerShdw>
              </a:effectLst>
              <a:ea typeface="宋体" pitchFamily="2" charset="-122"/>
            </a:endParaRPr>
          </a:p>
        </p:txBody>
      </p:sp>
      <p:sp>
        <p:nvSpPr>
          <p:cNvPr id="13322" name="Text Box 10"/>
          <p:cNvSpPr txBox="1">
            <a:spLocks noChangeArrowheads="1"/>
          </p:cNvSpPr>
          <p:nvPr/>
        </p:nvSpPr>
        <p:spPr bwMode="auto">
          <a:xfrm>
            <a:off x="2268538" y="4724400"/>
            <a:ext cx="4824412" cy="400110"/>
          </a:xfrm>
          <a:prstGeom prst="rect">
            <a:avLst/>
          </a:prstGeom>
          <a:noFill/>
          <a:ln w="9525">
            <a:noFill/>
            <a:miter lim="800000"/>
            <a:headEnd/>
            <a:tailEnd/>
          </a:ln>
          <a:effectLst/>
        </p:spPr>
        <p:txBody>
          <a:bodyPr>
            <a:spAutoFit/>
          </a:bodyPr>
          <a:lstStyle/>
          <a:p>
            <a:pPr eaLnBrk="1" hangingPunct="1">
              <a:spcBef>
                <a:spcPct val="50000"/>
              </a:spcBef>
              <a:buClrTx/>
              <a:buFontTx/>
              <a:buNone/>
              <a:defRPr/>
            </a:pPr>
            <a:r>
              <a:rPr kumimoji="1" lang="zh-CN" altLang="en-US" sz="2000" dirty="0">
                <a:effectLst>
                  <a:outerShdw blurRad="38100" dist="38100" dir="2700000" algn="tl">
                    <a:srgbClr val="C0C0C0"/>
                  </a:outerShdw>
                </a:effectLst>
                <a:latin typeface="楷体_GB2312" pitchFamily="49" charset="-122"/>
              </a:rPr>
              <a:t>编写者</a:t>
            </a:r>
            <a:r>
              <a:rPr kumimoji="1" lang="zh-CN" altLang="en-US" sz="2000" dirty="0" smtClean="0">
                <a:effectLst>
                  <a:outerShdw blurRad="38100" dist="38100" dir="2700000" algn="tl">
                    <a:srgbClr val="C0C0C0"/>
                  </a:outerShdw>
                </a:effectLst>
                <a:latin typeface="楷体_GB2312" pitchFamily="49" charset="-122"/>
              </a:rPr>
              <a:t>：梁夏旭        时间：</a:t>
            </a:r>
            <a:r>
              <a:rPr kumimoji="1" lang="en-US" altLang="zh-CN" sz="2000" dirty="0" smtClean="0">
                <a:effectLst>
                  <a:outerShdw blurRad="38100" dist="38100" dir="2700000" algn="tl">
                    <a:srgbClr val="C0C0C0"/>
                  </a:outerShdw>
                </a:effectLst>
                <a:latin typeface="楷体_GB2312" pitchFamily="49" charset="-122"/>
              </a:rPr>
              <a:t>20121106</a:t>
            </a:r>
            <a:endParaRPr kumimoji="1" lang="zh-CN" altLang="en-US" sz="2000" dirty="0">
              <a:effectLst>
                <a:outerShdw blurRad="38100" dist="38100" dir="2700000" algn="tl">
                  <a:srgbClr val="C0C0C0"/>
                </a:outerShdw>
              </a:effectLst>
              <a:latin typeface="楷体_GB2312"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轻量级的</a:t>
            </a:r>
            <a:r>
              <a:rPr lang="en-US" altLang="zh-CN" sz="3200" dirty="0" smtClean="0">
                <a:solidFill>
                  <a:schemeClr val="tx1"/>
                </a:solidFill>
                <a:ea typeface="华文楷体" pitchFamily="2" charset="-122"/>
              </a:rPr>
              <a:t>SQLite</a:t>
            </a:r>
            <a:endParaRPr lang="zh-CN" altLang="en-US" sz="3200" dirty="0" smtClean="0">
              <a:solidFill>
                <a:schemeClr val="tx1"/>
              </a:solidFill>
              <a:ea typeface="华文楷体" pitchFamily="2" charset="-122"/>
            </a:endParaRPr>
          </a:p>
        </p:txBody>
      </p:sp>
      <p:sp>
        <p:nvSpPr>
          <p:cNvPr id="4" name="TextBox 3"/>
          <p:cNvSpPr txBox="1"/>
          <p:nvPr/>
        </p:nvSpPr>
        <p:spPr>
          <a:xfrm>
            <a:off x="0" y="4500570"/>
            <a:ext cx="9144000" cy="369332"/>
          </a:xfrm>
          <a:prstGeom prst="rect">
            <a:avLst/>
          </a:prstGeom>
          <a:noFill/>
        </p:spPr>
        <p:txBody>
          <a:bodyPr wrap="square" rtlCol="0">
            <a:spAutoFit/>
          </a:bodyPr>
          <a:lstStyle/>
          <a:p>
            <a:r>
              <a:rPr lang="en-US" altLang="zh-CN" dirty="0" smtClean="0">
                <a:latin typeface="+mj-lt"/>
                <a:ea typeface="华文楷体" pitchFamily="2" charset="-122"/>
              </a:rPr>
              <a:t>	SQLite</a:t>
            </a:r>
            <a:r>
              <a:rPr lang="zh-CN" altLang="en-US" dirty="0" smtClean="0">
                <a:latin typeface="+mj-lt"/>
                <a:ea typeface="华文楷体" pitchFamily="2" charset="-122"/>
              </a:rPr>
              <a:t>官网：</a:t>
            </a:r>
            <a:r>
              <a:rPr lang="en-US" u="sng" dirty="0" smtClean="0">
                <a:latin typeface="+mj-lt"/>
                <a:ea typeface="华文楷体" pitchFamily="2" charset="-122"/>
                <a:hlinkClick r:id="rId2"/>
              </a:rPr>
              <a:t>http://www.sqlite.org/</a:t>
            </a:r>
            <a:endParaRPr lang="en-US" altLang="zh-CN" dirty="0" smtClean="0">
              <a:latin typeface="+mj-lt"/>
              <a:ea typeface="华文楷体" pitchFamily="2" charset="-122"/>
            </a:endParaRPr>
          </a:p>
        </p:txBody>
      </p:sp>
      <p:pic>
        <p:nvPicPr>
          <p:cNvPr id="110594" name="Picture 2" descr="http://t0.gstatic.com/images?q=tbn:ANd9GcTJD6YgI4GmXUun5V0vELj8GlfFN9bgPMKLE9ZW53P-3Gcj30P9ww"/>
          <p:cNvPicPr>
            <a:picLocks noChangeAspect="1" noChangeArrowheads="1"/>
          </p:cNvPicPr>
          <p:nvPr/>
        </p:nvPicPr>
        <p:blipFill>
          <a:blip r:embed="rId3" cstate="print"/>
          <a:srcRect/>
          <a:stretch>
            <a:fillRect/>
          </a:stretch>
        </p:blipFill>
        <p:spPr bwMode="auto">
          <a:xfrm>
            <a:off x="1000100" y="1428736"/>
            <a:ext cx="7272623" cy="2143140"/>
          </a:xfrm>
          <a:prstGeom prst="rect">
            <a:avLst/>
          </a:prstGeom>
          <a:noFill/>
        </p:spPr>
      </p:pic>
      <p:sp>
        <p:nvSpPr>
          <p:cNvPr id="5" name="TextBox 4"/>
          <p:cNvSpPr txBox="1"/>
          <p:nvPr/>
        </p:nvSpPr>
        <p:spPr>
          <a:xfrm>
            <a:off x="1428728" y="3143248"/>
            <a:ext cx="3143271" cy="369332"/>
          </a:xfrm>
          <a:prstGeom prst="rect">
            <a:avLst/>
          </a:prstGeom>
          <a:noFill/>
        </p:spPr>
        <p:txBody>
          <a:bodyPr wrap="square" rtlCol="0">
            <a:spAutoFit/>
          </a:bodyPr>
          <a:lstStyle/>
          <a:p>
            <a:r>
              <a:rPr lang="zh-CN" altLang="en-US" dirty="0" smtClean="0">
                <a:latin typeface="华文楷体" pitchFamily="2" charset="-122"/>
                <a:ea typeface="华文楷体" pitchFamily="2" charset="-122"/>
              </a:rPr>
              <a:t>嵌入式的关系型数据库</a:t>
            </a:r>
            <a:endParaRPr lang="en-US" altLang="zh-CN" dirty="0" smtClean="0">
              <a:latin typeface="华文楷体" pitchFamily="2" charset="-122"/>
              <a:ea typeface="华文楷体"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3"/>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轻量级的</a:t>
            </a:r>
            <a:r>
              <a:rPr lang="en-US" altLang="zh-CN" sz="3200" dirty="0" smtClean="0">
                <a:solidFill>
                  <a:schemeClr val="tx1"/>
                </a:solidFill>
                <a:ea typeface="华文楷体" pitchFamily="2" charset="-122"/>
              </a:rPr>
              <a:t>SQLite</a:t>
            </a:r>
            <a:endParaRPr lang="zh-CN" altLang="en-US" sz="3200" dirty="0" smtClean="0">
              <a:solidFill>
                <a:schemeClr val="tx1"/>
              </a:solidFill>
              <a:ea typeface="华文楷体" pitchFamily="2" charset="-122"/>
            </a:endParaRPr>
          </a:p>
        </p:txBody>
      </p:sp>
      <p:sp>
        <p:nvSpPr>
          <p:cNvPr id="4" name="矩形 3"/>
          <p:cNvSpPr/>
          <p:nvPr/>
        </p:nvSpPr>
        <p:spPr>
          <a:xfrm>
            <a:off x="0" y="928670"/>
            <a:ext cx="9144000" cy="2793072"/>
          </a:xfrm>
          <a:prstGeom prst="rect">
            <a:avLst/>
          </a:prstGeom>
        </p:spPr>
        <p:txBody>
          <a:bodyPr wrap="square">
            <a:spAutoFit/>
          </a:bodyPr>
          <a:lstStyle/>
          <a:p>
            <a:r>
              <a:rPr lang="zh-CN" altLang="en-US" dirty="0" smtClean="0"/>
              <a:t>	</a:t>
            </a:r>
          </a:p>
          <a:p>
            <a:r>
              <a:rPr lang="zh-CN" altLang="en-US" sz="1400" b="0" dirty="0" smtClean="0"/>
              <a:t>		</a:t>
            </a:r>
            <a:r>
              <a:rPr lang="en-US" altLang="zh-CN" dirty="0" smtClean="0"/>
              <a:t>	</a:t>
            </a:r>
            <a:endParaRPr lang="zh-CN" altLang="en-US" dirty="0" smtClean="0"/>
          </a:p>
          <a:p>
            <a:r>
              <a:rPr lang="zh-CN" altLang="en-US" dirty="0" smtClean="0"/>
              <a:t>		</a:t>
            </a:r>
            <a:endParaRPr lang="zh-CN" altLang="en-US" sz="1400" b="0" dirty="0" smtClean="0"/>
          </a:p>
          <a:p>
            <a:r>
              <a:rPr lang="zh-CN" altLang="en-US" dirty="0" smtClean="0"/>
              <a:t>	</a:t>
            </a:r>
          </a:p>
          <a:p>
            <a:r>
              <a:rPr lang="zh-CN" altLang="en-US" dirty="0" smtClean="0"/>
              <a:t>		</a:t>
            </a:r>
            <a:endParaRPr lang="zh-CN" altLang="en-US" sz="1400" b="0" dirty="0" smtClean="0"/>
          </a:p>
          <a:p>
            <a:r>
              <a:rPr lang="zh-CN" altLang="en-US" dirty="0" smtClean="0"/>
              <a:t>	</a:t>
            </a:r>
          </a:p>
          <a:p>
            <a:r>
              <a:rPr lang="zh-CN" altLang="en-US" dirty="0" smtClean="0"/>
              <a:t>		</a:t>
            </a:r>
            <a:endParaRPr lang="zh-CN" altLang="en-US" sz="1400" b="0" dirty="0" smtClean="0"/>
          </a:p>
          <a:p>
            <a:r>
              <a:rPr lang="zh-CN" altLang="en-US" dirty="0" smtClean="0"/>
              <a:t>	</a:t>
            </a:r>
            <a:endParaRPr lang="zh-CN" altLang="en-US" dirty="0"/>
          </a:p>
        </p:txBody>
      </p:sp>
      <p:graphicFrame>
        <p:nvGraphicFramePr>
          <p:cNvPr id="6" name="表格 5"/>
          <p:cNvGraphicFramePr>
            <a:graphicFrameLocks noGrp="1"/>
          </p:cNvGraphicFramePr>
          <p:nvPr/>
        </p:nvGraphicFramePr>
        <p:xfrm>
          <a:off x="357158" y="1428736"/>
          <a:ext cx="8572560" cy="4663440"/>
        </p:xfrm>
        <a:graphic>
          <a:graphicData uri="http://schemas.openxmlformats.org/drawingml/2006/table">
            <a:tbl>
              <a:tblPr firstRow="1" bandRow="1">
                <a:tableStyleId>{5C22544A-7EE6-4342-B048-85BDC9FD1C3A}</a:tableStyleId>
              </a:tblPr>
              <a:tblGrid>
                <a:gridCol w="1213814"/>
                <a:gridCol w="7358746"/>
              </a:tblGrid>
              <a:tr h="370840">
                <a:tc gridSpan="2">
                  <a:txBody>
                    <a:bodyPr/>
                    <a:lstStyle/>
                    <a:p>
                      <a:pPr algn="ctr">
                        <a:lnSpc>
                          <a:spcPct val="150000"/>
                        </a:lnSpc>
                      </a:pPr>
                      <a:r>
                        <a:rPr lang="en-US" altLang="zh-CN" dirty="0" smtClean="0"/>
                        <a:t>SQLite</a:t>
                      </a:r>
                      <a:r>
                        <a:rPr lang="zh-CN" altLang="en-US" dirty="0" smtClean="0"/>
                        <a:t>特性</a:t>
                      </a:r>
                      <a:endParaRPr lang="zh-CN" altLang="en-US" dirty="0"/>
                    </a:p>
                  </a:txBody>
                  <a:tcPr/>
                </a:tc>
                <a:tc hMerge="1">
                  <a:txBody>
                    <a:bodyPr/>
                    <a:lstStyle/>
                    <a:p>
                      <a:endParaRPr lang="zh-CN" altLang="en-US" dirty="0"/>
                    </a:p>
                  </a:txBody>
                  <a:tcPr/>
                </a:tc>
              </a:tr>
              <a:tr h="370840">
                <a:tc>
                  <a:txBody>
                    <a:bodyPr/>
                    <a:lstStyle/>
                    <a:p>
                      <a:pPr algn="ctr">
                        <a:lnSpc>
                          <a:spcPct val="150000"/>
                        </a:lnSpc>
                      </a:pPr>
                      <a:r>
                        <a:rPr lang="zh-CN" altLang="en-US" b="1" dirty="0" smtClean="0"/>
                        <a:t>独立性</a:t>
                      </a:r>
                      <a:endParaRPr lang="zh-CN" altLang="en-US" b="1" dirty="0"/>
                    </a:p>
                  </a:txBody>
                  <a:tcPr/>
                </a:tc>
                <a:tc>
                  <a:txBody>
                    <a:bodyPr/>
                    <a:lstStyle/>
                    <a:p>
                      <a:pPr>
                        <a:lnSpc>
                          <a:spcPct val="150000"/>
                        </a:lnSpc>
                      </a:pPr>
                      <a:r>
                        <a:rPr lang="zh-CN" altLang="en-US" sz="1800" b="0" dirty="0" smtClean="0"/>
                        <a:t>少量的</a:t>
                      </a:r>
                      <a:r>
                        <a:rPr lang="en-US" altLang="zh-CN" sz="1800" b="0" dirty="0" smtClean="0"/>
                        <a:t>C</a:t>
                      </a:r>
                      <a:r>
                        <a:rPr lang="zh-CN" altLang="en-US" sz="1800" b="0" dirty="0" smtClean="0"/>
                        <a:t>函数：</a:t>
                      </a:r>
                    </a:p>
                    <a:p>
                      <a:pPr>
                        <a:lnSpc>
                          <a:spcPct val="150000"/>
                        </a:lnSpc>
                      </a:pPr>
                      <a:r>
                        <a:rPr lang="en-US" altLang="zh-CN" sz="1800" b="0" dirty="0" err="1" smtClean="0"/>
                        <a:t>memset</a:t>
                      </a:r>
                      <a:r>
                        <a:rPr lang="en-US" altLang="zh-CN" sz="1800" b="0" dirty="0" smtClean="0"/>
                        <a:t>()</a:t>
                      </a:r>
                      <a:r>
                        <a:rPr lang="zh-CN" altLang="en-US" sz="1800" b="0" dirty="0" smtClean="0"/>
                        <a:t>、</a:t>
                      </a:r>
                      <a:r>
                        <a:rPr lang="en-US" altLang="zh-CN" sz="1800" b="0" dirty="0" err="1" smtClean="0"/>
                        <a:t>memcpy</a:t>
                      </a:r>
                      <a:r>
                        <a:rPr lang="en-US" altLang="zh-CN" sz="1800" b="0" dirty="0" smtClean="0"/>
                        <a:t>()</a:t>
                      </a:r>
                      <a:r>
                        <a:rPr lang="zh-CN" altLang="en-US" sz="1800" b="0" dirty="0" smtClean="0"/>
                        <a:t>、</a:t>
                      </a:r>
                      <a:r>
                        <a:rPr lang="en-US" altLang="zh-CN" sz="1800" b="0" dirty="0" err="1" smtClean="0"/>
                        <a:t>memcmp</a:t>
                      </a:r>
                      <a:r>
                        <a:rPr lang="en-US" altLang="zh-CN" sz="1800" b="0" dirty="0" smtClean="0"/>
                        <a:t>()</a:t>
                      </a:r>
                      <a:r>
                        <a:rPr lang="zh-CN" altLang="en-US" sz="1800" b="0" dirty="0" smtClean="0"/>
                        <a:t>、</a:t>
                      </a:r>
                      <a:r>
                        <a:rPr lang="en-US" altLang="zh-CN" sz="1800" b="0" dirty="0" err="1" smtClean="0"/>
                        <a:t>strcmp</a:t>
                      </a:r>
                      <a:r>
                        <a:rPr lang="en-US" altLang="zh-CN" sz="1800" b="0" dirty="0" smtClean="0"/>
                        <a:t>()</a:t>
                      </a:r>
                      <a:r>
                        <a:rPr lang="zh-CN" altLang="en-US" sz="1800" b="0" dirty="0" smtClean="0"/>
                        <a:t>、</a:t>
                      </a:r>
                      <a:r>
                        <a:rPr lang="en-US" altLang="zh-CN" sz="1800" b="0" dirty="0" err="1" smtClean="0"/>
                        <a:t>malloc</a:t>
                      </a:r>
                      <a:r>
                        <a:rPr lang="en-US" altLang="zh-CN" sz="1800" b="0" dirty="0" smtClean="0"/>
                        <a:t>()</a:t>
                      </a:r>
                      <a:r>
                        <a:rPr lang="zh-CN" altLang="en-US" sz="1800" b="0" dirty="0" smtClean="0"/>
                        <a:t>、</a:t>
                      </a:r>
                      <a:r>
                        <a:rPr lang="en-US" altLang="zh-CN" sz="1800" b="0" dirty="0" smtClean="0"/>
                        <a:t>free()</a:t>
                      </a:r>
                      <a:r>
                        <a:rPr lang="zh-CN" altLang="en-US" sz="1800" b="0" dirty="0" smtClean="0"/>
                        <a:t>及</a:t>
                      </a:r>
                      <a:r>
                        <a:rPr lang="en-US" altLang="zh-CN" sz="1800" b="0" dirty="0" err="1" smtClean="0"/>
                        <a:t>realloc</a:t>
                      </a:r>
                      <a:r>
                        <a:rPr lang="en-US" altLang="zh-CN" sz="1800" b="0" dirty="0" smtClean="0"/>
                        <a:t>()</a:t>
                      </a:r>
                    </a:p>
                    <a:p>
                      <a:pPr>
                        <a:lnSpc>
                          <a:spcPct val="150000"/>
                        </a:lnSpc>
                      </a:pPr>
                      <a:r>
                        <a:rPr lang="zh-CN" altLang="en-US" sz="1800" b="0" dirty="0" smtClean="0"/>
                        <a:t>独立的</a:t>
                      </a:r>
                      <a:r>
                        <a:rPr lang="en-US" altLang="zh-CN" sz="1800" b="0" dirty="0" smtClean="0"/>
                        <a:t>C</a:t>
                      </a:r>
                      <a:r>
                        <a:rPr lang="zh-CN" altLang="en-US" sz="1800" b="0" dirty="0" smtClean="0"/>
                        <a:t>函数库：	</a:t>
                      </a:r>
                    </a:p>
                    <a:p>
                      <a:pPr>
                        <a:lnSpc>
                          <a:spcPct val="150000"/>
                        </a:lnSpc>
                      </a:pPr>
                      <a:r>
                        <a:rPr lang="en-US" altLang="zh-CN" sz="1800" b="0" dirty="0" smtClean="0"/>
                        <a:t>sqlite3.c</a:t>
                      </a:r>
                      <a:r>
                        <a:rPr lang="zh-CN" altLang="en-US" sz="1800" b="0" dirty="0" smtClean="0"/>
                        <a:t>和</a:t>
                      </a:r>
                      <a:r>
                        <a:rPr lang="en-US" altLang="zh-CN" sz="1800" b="0" dirty="0" smtClean="0"/>
                        <a:t>sqlite3.h </a:t>
                      </a:r>
                      <a:r>
                        <a:rPr lang="zh-CN" altLang="en-US" sz="1800" b="0" dirty="0" smtClean="0"/>
                        <a:t>、</a:t>
                      </a:r>
                      <a:r>
                        <a:rPr lang="en-US" altLang="zh-CN" sz="1800" b="0" dirty="0" smtClean="0"/>
                        <a:t>sqlite3ext.h</a:t>
                      </a:r>
                    </a:p>
                    <a:p>
                      <a:pPr>
                        <a:lnSpc>
                          <a:spcPct val="150000"/>
                        </a:lnSpc>
                      </a:pPr>
                      <a:r>
                        <a:rPr lang="zh-CN" altLang="en-US" sz="1800" b="0" dirty="0" smtClean="0"/>
                        <a:t>编译时链接共享库</a:t>
                      </a:r>
                      <a:r>
                        <a:rPr lang="en-US" altLang="zh-CN" sz="1800" b="0" dirty="0" smtClean="0"/>
                        <a:t>libsqlite3.so</a:t>
                      </a:r>
                      <a:r>
                        <a:rPr lang="zh-CN" altLang="en-US" sz="1800" b="0" dirty="0" smtClean="0"/>
                        <a:t>：</a:t>
                      </a:r>
                      <a:r>
                        <a:rPr lang="en-US" altLang="zh-CN" sz="1800" b="0" dirty="0" smtClean="0"/>
                        <a:t>-lsqlite3</a:t>
                      </a:r>
                    </a:p>
                  </a:txBody>
                  <a:tcPr/>
                </a:tc>
              </a:tr>
              <a:tr h="370840">
                <a:tc>
                  <a:txBody>
                    <a:bodyPr/>
                    <a:lstStyle/>
                    <a:p>
                      <a:pPr algn="ctr">
                        <a:lnSpc>
                          <a:spcPct val="150000"/>
                        </a:lnSpc>
                      </a:pPr>
                      <a:r>
                        <a:rPr lang="zh-CN" altLang="en-US" b="1" dirty="0" smtClean="0"/>
                        <a:t>无服务端</a:t>
                      </a:r>
                      <a:endParaRPr lang="zh-CN" altLang="en-US" b="1" dirty="0"/>
                    </a:p>
                  </a:txBody>
                  <a:tcPr/>
                </a:tc>
                <a:tc>
                  <a:txBody>
                    <a:bodyPr/>
                    <a:lstStyle/>
                    <a:p>
                      <a:pPr>
                        <a:lnSpc>
                          <a:spcPct val="150000"/>
                        </a:lnSpc>
                      </a:pPr>
                      <a:r>
                        <a:rPr lang="zh-CN" altLang="en-US" sz="1800" b="0" dirty="0" smtClean="0"/>
                        <a:t>对跨平台的磁盘文件进行操作</a:t>
                      </a:r>
                      <a:endParaRPr lang="zh-CN" altLang="en-US" dirty="0"/>
                    </a:p>
                  </a:txBody>
                  <a:tcPr/>
                </a:tc>
              </a:tr>
              <a:tr h="370840">
                <a:tc>
                  <a:txBody>
                    <a:bodyPr/>
                    <a:lstStyle/>
                    <a:p>
                      <a:pPr algn="ctr">
                        <a:lnSpc>
                          <a:spcPct val="150000"/>
                        </a:lnSpc>
                      </a:pPr>
                      <a:r>
                        <a:rPr lang="zh-CN" altLang="en-US" b="1" dirty="0" smtClean="0"/>
                        <a:t>零配置</a:t>
                      </a:r>
                      <a:endParaRPr lang="zh-CN" altLang="en-US" b="1" dirty="0"/>
                    </a:p>
                  </a:txBody>
                  <a:tcPr/>
                </a:tc>
                <a:tc>
                  <a:txBody>
                    <a:bodyPr/>
                    <a:lstStyle/>
                    <a:p>
                      <a:pPr>
                        <a:lnSpc>
                          <a:spcPct val="150000"/>
                        </a:lnSpc>
                      </a:pPr>
                      <a:r>
                        <a:rPr lang="zh-CN" altLang="en-US" sz="1800" b="0" dirty="0" smtClean="0"/>
                        <a:t>无配置文件，只有针对每一个数据库文件的编译参数和选项</a:t>
                      </a:r>
                      <a:endParaRPr lang="zh-CN" altLang="en-US" dirty="0"/>
                    </a:p>
                  </a:txBody>
                  <a:tcPr/>
                </a:tc>
              </a:tr>
              <a:tr h="370840">
                <a:tc>
                  <a:txBody>
                    <a:bodyPr/>
                    <a:lstStyle/>
                    <a:p>
                      <a:pPr algn="ctr">
                        <a:lnSpc>
                          <a:spcPct val="150000"/>
                        </a:lnSpc>
                      </a:pPr>
                      <a:r>
                        <a:rPr lang="zh-CN" altLang="en-US" b="1" dirty="0" smtClean="0"/>
                        <a:t>事务性</a:t>
                      </a:r>
                      <a:endParaRPr lang="zh-CN" altLang="en-US" b="1" dirty="0"/>
                    </a:p>
                  </a:txBody>
                  <a:tcPr/>
                </a:tc>
                <a:tc>
                  <a:txBody>
                    <a:bodyPr/>
                    <a:lstStyle/>
                    <a:p>
                      <a:pPr>
                        <a:lnSpc>
                          <a:spcPct val="150000"/>
                        </a:lnSpc>
                      </a:pPr>
                      <a:r>
                        <a:rPr lang="zh-CN" altLang="en-US" sz="1800" b="0" dirty="0" smtClean="0"/>
                        <a:t>原子性、一致性、隔离性、持久性</a:t>
                      </a:r>
                      <a:endParaRPr lang="zh-CN" altLang="en-US" dirty="0"/>
                    </a:p>
                  </a:txBody>
                  <a:tcPr/>
                </a:tc>
              </a:tr>
              <a:tr h="370840">
                <a:tc>
                  <a:txBody>
                    <a:bodyPr/>
                    <a:lstStyle/>
                    <a:p>
                      <a:pPr algn="ctr">
                        <a:lnSpc>
                          <a:spcPct val="150000"/>
                        </a:lnSpc>
                      </a:pPr>
                      <a:r>
                        <a:rPr lang="zh-CN" altLang="en-US" b="1" dirty="0" smtClean="0"/>
                        <a:t>开源</a:t>
                      </a:r>
                      <a:endParaRPr lang="zh-CN" altLang="en-US" b="1" dirty="0"/>
                    </a:p>
                  </a:txBody>
                  <a:tcPr/>
                </a:tc>
                <a:tc>
                  <a:txBody>
                    <a:bodyPr/>
                    <a:lstStyle/>
                    <a:p>
                      <a:pPr>
                        <a:lnSpc>
                          <a:spcPct val="150000"/>
                        </a:lnSpc>
                      </a:pPr>
                      <a:r>
                        <a:rPr lang="zh-CN" altLang="en-US" dirty="0" smtClean="0"/>
                        <a:t>源码存在于</a:t>
                      </a:r>
                      <a:r>
                        <a:rPr lang="en-US" altLang="zh-CN" dirty="0" smtClean="0"/>
                        <a:t>public domain</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kumimoji="0" lang="zh-CN" altLang="en-US" sz="3200" b="1" i="0" u="none" strike="noStrike" kern="0" cap="none" spc="0" normalizeH="0" baseline="0" noProof="0" dirty="0" smtClean="0">
              <a:ln>
                <a:noFill/>
              </a:ln>
              <a:solidFill>
                <a:schemeClr val="tx1"/>
              </a:solidFill>
              <a:effectLst/>
              <a:uLnTx/>
              <a:uFillTx/>
              <a:latin typeface="+mj-lt"/>
              <a:ea typeface="华文楷体" pitchFamily="2" charset="-122"/>
              <a:cs typeface="+mj-cs"/>
            </a:endParaRPr>
          </a:p>
        </p:txBody>
      </p:sp>
      <p:graphicFrame>
        <p:nvGraphicFramePr>
          <p:cNvPr id="8" name="图示 7"/>
          <p:cNvGraphicFramePr/>
          <p:nvPr/>
        </p:nvGraphicFramePr>
        <p:xfrm>
          <a:off x="0" y="857232"/>
          <a:ext cx="4286248" cy="785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对象 9"/>
          <p:cNvGraphicFramePr>
            <a:graphicFrameLocks noChangeAspect="1"/>
          </p:cNvGraphicFramePr>
          <p:nvPr/>
        </p:nvGraphicFramePr>
        <p:xfrm>
          <a:off x="285720" y="3357562"/>
          <a:ext cx="3885794" cy="714380"/>
        </p:xfrm>
        <a:graphic>
          <a:graphicData uri="http://schemas.openxmlformats.org/presentationml/2006/ole">
            <p:oleObj spid="_x0000_s196609" name="Visio" r:id="rId8" imgW="4903470" imgH="906582" progId="Visio.Drawing.11">
              <p:embed/>
            </p:oleObj>
          </a:graphicData>
        </a:graphic>
      </p:graphicFrame>
      <p:graphicFrame>
        <p:nvGraphicFramePr>
          <p:cNvPr id="11" name="对象 10"/>
          <p:cNvGraphicFramePr>
            <a:graphicFrameLocks noChangeAspect="1"/>
          </p:cNvGraphicFramePr>
          <p:nvPr/>
        </p:nvGraphicFramePr>
        <p:xfrm>
          <a:off x="4357686" y="928670"/>
          <a:ext cx="4286280" cy="5734510"/>
        </p:xfrm>
        <a:graphic>
          <a:graphicData uri="http://schemas.openxmlformats.org/presentationml/2006/ole">
            <p:oleObj spid="_x0000_s196610" name="Visio" r:id="rId9" imgW="6342840" imgH="8485966" progId="Visio.Drawing.11">
              <p:embed/>
            </p:oleObj>
          </a:graphicData>
        </a:graphic>
      </p:graphicFrame>
      <p:sp>
        <p:nvSpPr>
          <p:cNvPr id="9" name="矩形 8"/>
          <p:cNvSpPr/>
          <p:nvPr/>
        </p:nvSpPr>
        <p:spPr>
          <a:xfrm>
            <a:off x="500034" y="2000240"/>
            <a:ext cx="4572000" cy="1061829"/>
          </a:xfrm>
          <a:prstGeom prst="rect">
            <a:avLst/>
          </a:prstGeom>
        </p:spPr>
        <p:txBody>
          <a:bodyPr wrap="square">
            <a:spAutoFit/>
          </a:bodyPr>
          <a:lstStyle/>
          <a:p>
            <a:pPr lvl="0"/>
            <a:r>
              <a:rPr lang="en-US" altLang="zh-CN" dirty="0" smtClean="0"/>
              <a:t>CLP</a:t>
            </a:r>
            <a:r>
              <a:rPr lang="zh-CN" altLang="en-US" dirty="0" smtClean="0"/>
              <a:t>启动</a:t>
            </a:r>
            <a:r>
              <a:rPr lang="en-US" altLang="zh-CN" dirty="0" err="1" smtClean="0"/>
              <a:t>SQLite</a:t>
            </a:r>
            <a:r>
              <a:rPr lang="zh-CN" altLang="en-US" dirty="0" smtClean="0"/>
              <a:t>：</a:t>
            </a:r>
            <a:endParaRPr lang="en-US" altLang="zh-CN" dirty="0" smtClean="0"/>
          </a:p>
          <a:p>
            <a:pPr lvl="0"/>
            <a:r>
              <a:rPr lang="en-US" altLang="zh-CN" dirty="0" smtClean="0"/>
              <a:t>--</a:t>
            </a:r>
            <a:r>
              <a:rPr lang="zh-CN" altLang="en-US" dirty="0" smtClean="0"/>
              <a:t>用户</a:t>
            </a:r>
            <a:r>
              <a:rPr lang="zh-CN" altLang="en-US" dirty="0" smtClean="0"/>
              <a:t>直接操作数据库数据的接口</a:t>
            </a:r>
            <a:endParaRPr lang="en-US" altLang="zh-CN" dirty="0" smtClean="0"/>
          </a:p>
          <a:p>
            <a:pPr lvl="0"/>
            <a:r>
              <a:rPr lang="en-US" altLang="zh-CN" dirty="0" smtClean="0"/>
              <a:t>--</a:t>
            </a:r>
            <a:r>
              <a:rPr lang="zh-CN" altLang="en-US" dirty="0" smtClean="0"/>
              <a:t>键入</a:t>
            </a:r>
            <a:r>
              <a:rPr lang="en-US" dirty="0" smtClean="0"/>
              <a:t>.help</a:t>
            </a:r>
            <a:r>
              <a:rPr lang="zh-CN" altLang="en-US" dirty="0" smtClean="0"/>
              <a:t>可以获取命令帮助</a:t>
            </a:r>
            <a:endParaRPr lang="en-US"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523220"/>
          </a:xfrm>
          <a:prstGeom prst="rect">
            <a:avLst/>
          </a:prstGeom>
          <a:noFill/>
        </p:spPr>
        <p:txBody>
          <a:bodyPr wrap="square" rtlCol="0">
            <a:spAutoFit/>
          </a:bodyPr>
          <a:lstStyle/>
          <a:p>
            <a:r>
              <a:rPr lang="zh-CN" altLang="en-US" sz="2800" dirty="0" smtClean="0">
                <a:latin typeface="+mj-lt"/>
                <a:ea typeface="华文楷体" pitchFamily="2" charset="-122"/>
              </a:rPr>
              <a:t>五种存储类型</a:t>
            </a:r>
            <a:endParaRPr lang="en-US" altLang="zh-CN" sz="2800" dirty="0" smtClean="0">
              <a:latin typeface="+mj-lt"/>
              <a:ea typeface="华文楷体" pitchFamily="2" charset="-122"/>
            </a:endParaRPr>
          </a:p>
        </p:txBody>
      </p:sp>
      <p:graphicFrame>
        <p:nvGraphicFramePr>
          <p:cNvPr id="11" name="表格 10"/>
          <p:cNvGraphicFramePr>
            <a:graphicFrameLocks noGrp="1"/>
          </p:cNvGraphicFramePr>
          <p:nvPr/>
        </p:nvGraphicFramePr>
        <p:xfrm>
          <a:off x="642910" y="1500174"/>
          <a:ext cx="7643866" cy="3095825"/>
        </p:xfrm>
        <a:graphic>
          <a:graphicData uri="http://schemas.openxmlformats.org/drawingml/2006/table">
            <a:tbl>
              <a:tblPr firstRow="1" bandRow="1">
                <a:tableStyleId>{5C22544A-7EE6-4342-B048-85BDC9FD1C3A}</a:tableStyleId>
              </a:tblPr>
              <a:tblGrid>
                <a:gridCol w="1320304"/>
                <a:gridCol w="6323562"/>
              </a:tblGrid>
              <a:tr h="491149">
                <a:tc>
                  <a:txBody>
                    <a:bodyPr/>
                    <a:lstStyle/>
                    <a:p>
                      <a:pPr algn="ctr"/>
                      <a:r>
                        <a:rPr lang="zh-CN" altLang="en-US" dirty="0" smtClean="0"/>
                        <a:t>存储类型</a:t>
                      </a:r>
                      <a:endParaRPr lang="zh-CN" altLang="en-US" dirty="0"/>
                    </a:p>
                  </a:txBody>
                  <a:tcPr/>
                </a:tc>
                <a:tc>
                  <a:txBody>
                    <a:bodyPr/>
                    <a:lstStyle/>
                    <a:p>
                      <a:pPr algn="ctr"/>
                      <a:r>
                        <a:rPr lang="zh-CN" altLang="en-US" dirty="0" smtClean="0"/>
                        <a:t>说明</a:t>
                      </a:r>
                      <a:endParaRPr lang="zh-CN" altLang="en-US" dirty="0"/>
                    </a:p>
                  </a:txBody>
                  <a:tcPr/>
                </a:tc>
              </a:tr>
              <a:tr h="491149">
                <a:tc>
                  <a:txBody>
                    <a:bodyPr/>
                    <a:lstStyle/>
                    <a:p>
                      <a:pPr algn="l"/>
                      <a:r>
                        <a:rPr lang="en-US" altLang="zh-CN" b="1" dirty="0" smtClean="0"/>
                        <a:t>INTEGER</a:t>
                      </a:r>
                      <a:endParaRPr lang="zh-CN" altLang="en-US" b="1" dirty="0"/>
                    </a:p>
                  </a:txBody>
                  <a:tcPr/>
                </a:tc>
                <a:tc>
                  <a:txBody>
                    <a:bodyPr/>
                    <a:lstStyle/>
                    <a:p>
                      <a:pPr algn="l"/>
                      <a:r>
                        <a:rPr lang="en-US" altLang="zh-CN" dirty="0" smtClean="0">
                          <a:latin typeface="+mj-lt"/>
                          <a:ea typeface="华文楷体" pitchFamily="2" charset="-122"/>
                        </a:rPr>
                        <a:t>1</a:t>
                      </a:r>
                      <a:r>
                        <a:rPr lang="zh-CN" altLang="en-US" dirty="0" smtClean="0">
                          <a:latin typeface="+mj-lt"/>
                          <a:ea typeface="华文楷体" pitchFamily="2" charset="-122"/>
                        </a:rPr>
                        <a:t>、</a:t>
                      </a:r>
                      <a:r>
                        <a:rPr lang="en-US" altLang="zh-CN" dirty="0" smtClean="0">
                          <a:latin typeface="+mj-lt"/>
                          <a:ea typeface="华文楷体" pitchFamily="2" charset="-122"/>
                        </a:rPr>
                        <a:t>2</a:t>
                      </a:r>
                      <a:r>
                        <a:rPr lang="zh-CN" altLang="en-US" dirty="0" smtClean="0">
                          <a:latin typeface="+mj-lt"/>
                          <a:ea typeface="华文楷体" pitchFamily="2" charset="-122"/>
                        </a:rPr>
                        <a:t>、</a:t>
                      </a:r>
                      <a:r>
                        <a:rPr lang="en-US" altLang="zh-CN" dirty="0" smtClean="0">
                          <a:latin typeface="+mj-lt"/>
                          <a:ea typeface="华文楷体" pitchFamily="2" charset="-122"/>
                        </a:rPr>
                        <a:t>3</a:t>
                      </a:r>
                      <a:r>
                        <a:rPr lang="zh-CN" altLang="en-US" dirty="0" smtClean="0">
                          <a:latin typeface="+mj-lt"/>
                          <a:ea typeface="华文楷体" pitchFamily="2" charset="-122"/>
                        </a:rPr>
                        <a:t>、</a:t>
                      </a:r>
                      <a:r>
                        <a:rPr lang="en-US" altLang="zh-CN" dirty="0" smtClean="0">
                          <a:latin typeface="+mj-lt"/>
                          <a:ea typeface="华文楷体" pitchFamily="2" charset="-122"/>
                        </a:rPr>
                        <a:t>4</a:t>
                      </a:r>
                      <a:r>
                        <a:rPr lang="zh-CN" altLang="en-US" dirty="0" smtClean="0">
                          <a:latin typeface="+mj-lt"/>
                          <a:ea typeface="华文楷体" pitchFamily="2" charset="-122"/>
                        </a:rPr>
                        <a:t>、</a:t>
                      </a:r>
                      <a:r>
                        <a:rPr lang="en-US" altLang="zh-CN" dirty="0" smtClean="0">
                          <a:latin typeface="+mj-lt"/>
                          <a:ea typeface="华文楷体" pitchFamily="2" charset="-122"/>
                        </a:rPr>
                        <a:t>6</a:t>
                      </a:r>
                      <a:r>
                        <a:rPr lang="zh-CN" altLang="en-US" dirty="0" smtClean="0">
                          <a:latin typeface="+mj-lt"/>
                          <a:ea typeface="华文楷体" pitchFamily="2" charset="-122"/>
                        </a:rPr>
                        <a:t>、</a:t>
                      </a:r>
                      <a:r>
                        <a:rPr lang="en-US" altLang="zh-CN" dirty="0" smtClean="0">
                          <a:latin typeface="+mj-lt"/>
                          <a:ea typeface="华文楷体" pitchFamily="2" charset="-122"/>
                        </a:rPr>
                        <a:t>8 </a:t>
                      </a:r>
                      <a:r>
                        <a:rPr lang="zh-CN" altLang="en-US" dirty="0" smtClean="0">
                          <a:latin typeface="+mj-lt"/>
                          <a:ea typeface="华文楷体" pitchFamily="2" charset="-122"/>
                        </a:rPr>
                        <a:t>字节</a:t>
                      </a:r>
                      <a:endParaRPr lang="zh-CN" altLang="en-US" dirty="0">
                        <a:latin typeface="+mj-lt"/>
                        <a:ea typeface="华文楷体" pitchFamily="2" charset="-122"/>
                      </a:endParaRPr>
                    </a:p>
                  </a:txBody>
                  <a:tcPr/>
                </a:tc>
              </a:tr>
              <a:tr h="491149">
                <a:tc>
                  <a:txBody>
                    <a:bodyPr/>
                    <a:lstStyle/>
                    <a:p>
                      <a:pPr algn="l"/>
                      <a:r>
                        <a:rPr lang="en-US" altLang="zh-CN" b="1" dirty="0" smtClean="0"/>
                        <a:t>REAL</a:t>
                      </a:r>
                      <a:endParaRPr lang="zh-CN" altLang="en-US" b="1" dirty="0"/>
                    </a:p>
                  </a:txBody>
                  <a:tcPr/>
                </a:tc>
                <a:tc>
                  <a:txBody>
                    <a:bodyPr/>
                    <a:lstStyle/>
                    <a:p>
                      <a:pPr algn="l"/>
                      <a:r>
                        <a:rPr lang="en-US" altLang="zh-CN" dirty="0" smtClean="0">
                          <a:latin typeface="+mj-lt"/>
                          <a:ea typeface="华文楷体" pitchFamily="2" charset="-122"/>
                        </a:rPr>
                        <a:t>8 </a:t>
                      </a:r>
                      <a:r>
                        <a:rPr lang="zh-CN" altLang="en-US" dirty="0" smtClean="0">
                          <a:latin typeface="+mj-lt"/>
                          <a:ea typeface="华文楷体" pitchFamily="2" charset="-122"/>
                        </a:rPr>
                        <a:t>字节浮点数</a:t>
                      </a:r>
                      <a:endParaRPr lang="zh-CN" altLang="en-US" dirty="0">
                        <a:latin typeface="+mj-lt"/>
                        <a:ea typeface="华文楷体" pitchFamily="2" charset="-122"/>
                      </a:endParaRPr>
                    </a:p>
                  </a:txBody>
                  <a:tcPr/>
                </a:tc>
              </a:tr>
              <a:tr h="616092">
                <a:tc>
                  <a:txBody>
                    <a:bodyPr/>
                    <a:lstStyle/>
                    <a:p>
                      <a:pPr algn="l"/>
                      <a:r>
                        <a:rPr lang="en-US" altLang="zh-CN" b="1" dirty="0" smtClean="0"/>
                        <a:t>TEXT</a:t>
                      </a:r>
                      <a:endParaRPr lang="zh-CN" altLang="en-US" b="1" dirty="0"/>
                    </a:p>
                  </a:txBody>
                  <a:tcPr/>
                </a:tc>
                <a:tc>
                  <a:txBody>
                    <a:bodyPr/>
                    <a:lstStyle/>
                    <a:p>
                      <a:pPr algn="l"/>
                      <a:r>
                        <a:rPr lang="zh-CN" altLang="en-US" dirty="0" smtClean="0">
                          <a:latin typeface="+mj-lt"/>
                          <a:ea typeface="华文楷体" pitchFamily="2" charset="-122"/>
                        </a:rPr>
                        <a:t>字符数据，支持</a:t>
                      </a:r>
                      <a:r>
                        <a:rPr lang="en-US" altLang="zh-CN" dirty="0" smtClean="0">
                          <a:latin typeface="+mj-lt"/>
                          <a:ea typeface="华文楷体" pitchFamily="2" charset="-122"/>
                        </a:rPr>
                        <a:t>UTF-8</a:t>
                      </a:r>
                      <a:r>
                        <a:rPr lang="zh-CN" altLang="en-US" dirty="0" smtClean="0">
                          <a:latin typeface="+mj-lt"/>
                          <a:ea typeface="华文楷体" pitchFamily="2" charset="-122"/>
                        </a:rPr>
                        <a:t>、</a:t>
                      </a:r>
                      <a:r>
                        <a:rPr lang="en-US" altLang="zh-CN" dirty="0" smtClean="0">
                          <a:latin typeface="+mj-lt"/>
                          <a:ea typeface="华文楷体" pitchFamily="2" charset="-122"/>
                        </a:rPr>
                        <a:t>UTF-16</a:t>
                      </a:r>
                      <a:r>
                        <a:rPr lang="zh-CN" altLang="en-US" dirty="0" smtClean="0">
                          <a:latin typeface="+mj-lt"/>
                          <a:ea typeface="华文楷体" pitchFamily="2" charset="-122"/>
                        </a:rPr>
                        <a:t>，字符串最大长度可被设置，默认为</a:t>
                      </a:r>
                      <a:r>
                        <a:rPr lang="en-US" altLang="zh-CN" dirty="0" smtClean="0">
                          <a:latin typeface="+mj-lt"/>
                          <a:ea typeface="华文楷体" pitchFamily="2" charset="-122"/>
                        </a:rPr>
                        <a:t>1000000000 </a:t>
                      </a:r>
                      <a:r>
                        <a:rPr lang="zh-CN" altLang="en-US" dirty="0" smtClean="0">
                          <a:latin typeface="+mj-lt"/>
                          <a:ea typeface="华文楷体" pitchFamily="2" charset="-122"/>
                        </a:rPr>
                        <a:t>字节</a:t>
                      </a:r>
                      <a:endParaRPr lang="zh-CN" altLang="en-US" dirty="0">
                        <a:latin typeface="+mj-lt"/>
                        <a:ea typeface="华文楷体" pitchFamily="2" charset="-122"/>
                      </a:endParaRPr>
                    </a:p>
                  </a:txBody>
                  <a:tcPr/>
                </a:tc>
              </a:tr>
              <a:tr h="491149">
                <a:tc>
                  <a:txBody>
                    <a:bodyPr/>
                    <a:lstStyle/>
                    <a:p>
                      <a:pPr algn="l"/>
                      <a:r>
                        <a:rPr lang="en-US" altLang="zh-CN" b="1" dirty="0" smtClean="0"/>
                        <a:t>BLOB</a:t>
                      </a:r>
                      <a:endParaRPr lang="zh-CN" altLang="en-US" b="1" dirty="0"/>
                    </a:p>
                  </a:txBody>
                  <a:tcPr/>
                </a:tc>
                <a:tc>
                  <a:txBody>
                    <a:bodyPr/>
                    <a:lstStyle/>
                    <a:p>
                      <a:pPr algn="l"/>
                      <a:r>
                        <a:rPr lang="zh-CN" altLang="en-US" dirty="0" smtClean="0">
                          <a:latin typeface="+mj-lt"/>
                          <a:ea typeface="华文楷体" pitchFamily="2" charset="-122"/>
                        </a:rPr>
                        <a:t>二进制对象，最大长度可被设置，默认为</a:t>
                      </a:r>
                      <a:r>
                        <a:rPr lang="en-US" altLang="zh-CN" dirty="0" smtClean="0">
                          <a:latin typeface="+mj-lt"/>
                          <a:ea typeface="华文楷体" pitchFamily="2" charset="-122"/>
                        </a:rPr>
                        <a:t>1000,000,000 </a:t>
                      </a:r>
                      <a:r>
                        <a:rPr lang="zh-CN" altLang="en-US" dirty="0" smtClean="0">
                          <a:latin typeface="+mj-lt"/>
                          <a:ea typeface="华文楷体" pitchFamily="2" charset="-122"/>
                        </a:rPr>
                        <a:t>字节</a:t>
                      </a:r>
                      <a:endParaRPr lang="zh-CN" altLang="en-US" dirty="0">
                        <a:latin typeface="+mj-lt"/>
                        <a:ea typeface="华文楷体" pitchFamily="2" charset="-122"/>
                      </a:endParaRPr>
                    </a:p>
                  </a:txBody>
                  <a:tcPr/>
                </a:tc>
              </a:tr>
              <a:tr h="491149">
                <a:tc>
                  <a:txBody>
                    <a:bodyPr/>
                    <a:lstStyle/>
                    <a:p>
                      <a:pPr algn="l"/>
                      <a:r>
                        <a:rPr lang="en-US" altLang="zh-CN" b="1" dirty="0" smtClean="0"/>
                        <a:t>NULL</a:t>
                      </a:r>
                      <a:endParaRPr lang="zh-CN" altLang="en-US" b="1" dirty="0"/>
                    </a:p>
                  </a:txBody>
                  <a:tcPr/>
                </a:tc>
                <a:tc>
                  <a:txBody>
                    <a:bodyPr/>
                    <a:lstStyle/>
                    <a:p>
                      <a:pPr algn="l"/>
                      <a:r>
                        <a:rPr lang="zh-CN" altLang="en-US" dirty="0" smtClean="0">
                          <a:latin typeface="+mj-lt"/>
                          <a:ea typeface="华文楷体" pitchFamily="2" charset="-122"/>
                        </a:rPr>
                        <a:t>空值</a:t>
                      </a:r>
                      <a:endParaRPr lang="zh-CN" altLang="en-US" dirty="0">
                        <a:latin typeface="+mj-lt"/>
                        <a:ea typeface="华文楷体" pitchFamily="2" charset="-122"/>
                      </a:endParaRPr>
                    </a:p>
                  </a:txBody>
                  <a:tcPr/>
                </a:tc>
              </a:tr>
            </a:tbl>
          </a:graphicData>
        </a:graphic>
      </p:graphicFrame>
      <p:graphicFrame>
        <p:nvGraphicFramePr>
          <p:cNvPr id="13" name="对象 12"/>
          <p:cNvGraphicFramePr>
            <a:graphicFrameLocks noChangeAspect="1"/>
          </p:cNvGraphicFramePr>
          <p:nvPr/>
        </p:nvGraphicFramePr>
        <p:xfrm>
          <a:off x="3500430" y="2571744"/>
          <a:ext cx="1143007" cy="302561"/>
        </p:xfrm>
        <a:graphic>
          <a:graphicData uri="http://schemas.openxmlformats.org/presentationml/2006/ole">
            <p:oleObj spid="_x0000_s166915" name="Equation" r:id="rId3" imgW="863280" imgH="228600" progId="Equation.3">
              <p:embed/>
            </p:oleObj>
          </a:graphicData>
        </a:graphic>
      </p:graphicFrame>
      <p:sp>
        <p:nvSpPr>
          <p:cNvPr id="14" name="TextBox 13"/>
          <p:cNvSpPr txBox="1"/>
          <p:nvPr/>
        </p:nvSpPr>
        <p:spPr>
          <a:xfrm>
            <a:off x="0" y="4857760"/>
            <a:ext cx="9144000" cy="1261884"/>
          </a:xfrm>
          <a:prstGeom prst="rect">
            <a:avLst/>
          </a:prstGeom>
          <a:noFill/>
        </p:spPr>
        <p:txBody>
          <a:bodyPr wrap="square" rtlCol="0">
            <a:spAutoFit/>
          </a:bodyPr>
          <a:lstStyle/>
          <a:p>
            <a:r>
              <a:rPr lang="en-US" altLang="zh-CN" sz="1600" b="0" dirty="0" smtClean="0">
                <a:latin typeface="+mj-lt"/>
                <a:ea typeface="华文楷体" pitchFamily="2" charset="-122"/>
              </a:rPr>
              <a:t>	SQLite</a:t>
            </a:r>
            <a:r>
              <a:rPr lang="zh-CN" altLang="en-US" sz="1600" b="0" dirty="0" smtClean="0">
                <a:latin typeface="+mj-lt"/>
                <a:ea typeface="华文楷体" pitchFamily="2" charset="-122"/>
              </a:rPr>
              <a:t>不存在数据类型的限制，只有存储类型的区别：</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向一个</a:t>
            </a:r>
            <a:r>
              <a:rPr lang="en-US" altLang="zh-CN" sz="1600" b="0" dirty="0" smtClean="0">
                <a:latin typeface="+mj-lt"/>
                <a:ea typeface="华文楷体" pitchFamily="2" charset="-122"/>
              </a:rPr>
              <a:t>text</a:t>
            </a:r>
            <a:r>
              <a:rPr lang="zh-CN" altLang="en-US" sz="1600" b="0" dirty="0" smtClean="0">
                <a:latin typeface="+mj-lt"/>
                <a:ea typeface="华文楷体" pitchFamily="2" charset="-122"/>
              </a:rPr>
              <a:t>存储类型的字段插入浮点数值，</a:t>
            </a:r>
            <a:r>
              <a:rPr lang="en-US" altLang="zh-CN" sz="1600" b="0" dirty="0" smtClean="0">
                <a:latin typeface="+mj-lt"/>
                <a:ea typeface="华文楷体" pitchFamily="2" charset="-122"/>
              </a:rPr>
              <a:t>SQLite</a:t>
            </a:r>
            <a:r>
              <a:rPr lang="zh-CN" altLang="en-US" sz="1600" b="0" dirty="0" smtClean="0">
                <a:latin typeface="+mj-lt"/>
                <a:ea typeface="华文楷体" pitchFamily="2" charset="-122"/>
              </a:rPr>
              <a:t>将进行自动转换</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SQLite</a:t>
            </a:r>
            <a:r>
              <a:rPr lang="zh-CN" altLang="en-US" sz="1600" b="0" dirty="0" smtClean="0">
                <a:latin typeface="+mj-lt"/>
                <a:ea typeface="华文楷体" pitchFamily="2" charset="-122"/>
              </a:rPr>
              <a:t>内置函数</a:t>
            </a:r>
            <a:r>
              <a:rPr lang="en-US" altLang="zh-CN" sz="1600" b="0" dirty="0" err="1" smtClean="0">
                <a:latin typeface="+mj-lt"/>
                <a:ea typeface="华文楷体" pitchFamily="2" charset="-122"/>
              </a:rPr>
              <a:t>typeof</a:t>
            </a:r>
            <a:r>
              <a:rPr lang="en-US" altLang="zh-CN" sz="1600" b="0" dirty="0" smtClean="0">
                <a:latin typeface="+mj-lt"/>
                <a:ea typeface="华文楷体" pitchFamily="2" charset="-122"/>
              </a:rPr>
              <a:t>()</a:t>
            </a:r>
            <a:r>
              <a:rPr lang="zh-CN" altLang="en-US" sz="1600" b="0" dirty="0" smtClean="0">
                <a:latin typeface="+mj-lt"/>
                <a:ea typeface="华文楷体" pitchFamily="2" charset="-122"/>
              </a:rPr>
              <a:t>根据值返回对应存储类型：</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select </a:t>
            </a:r>
            <a:r>
              <a:rPr lang="en-US" altLang="zh-CN" sz="1600" b="0" dirty="0" err="1" smtClean="0">
                <a:latin typeface="+mj-lt"/>
                <a:ea typeface="华文楷体" pitchFamily="2" charset="-122"/>
              </a:rPr>
              <a:t>typeof</a:t>
            </a:r>
            <a:r>
              <a:rPr lang="en-US" altLang="zh-CN" sz="1600" b="0" dirty="0" smtClean="0">
                <a:latin typeface="+mj-lt"/>
                <a:ea typeface="华文楷体" pitchFamily="2" charset="-122"/>
              </a:rPr>
              <a:t>(‘3.14’);</a:t>
            </a:r>
            <a:r>
              <a:rPr lang="zh-CN" altLang="en-US" sz="1600" b="0" dirty="0" smtClean="0">
                <a:latin typeface="+mj-lt"/>
                <a:ea typeface="华文楷体" pitchFamily="2" charset="-122"/>
              </a:rPr>
              <a:t>将返回</a:t>
            </a:r>
            <a:r>
              <a:rPr lang="en-US" altLang="zh-CN" sz="1600" b="0" dirty="0" smtClean="0">
                <a:latin typeface="+mj-lt"/>
                <a:ea typeface="华文楷体" pitchFamily="2" charset="-122"/>
              </a:rPr>
              <a:t>text</a:t>
            </a:r>
            <a:r>
              <a:rPr lang="zh-CN" altLang="en-US" sz="1600" b="0" dirty="0" smtClean="0">
                <a:latin typeface="+mj-lt"/>
                <a:ea typeface="华文楷体" pitchFamily="2" charset="-122"/>
              </a:rPr>
              <a:t>类型。</a:t>
            </a:r>
            <a:endParaRPr lang="en-US" altLang="zh-CN" sz="1600" b="0" dirty="0" smtClean="0">
              <a:latin typeface="+mj-lt"/>
              <a:ea typeface="华文楷体"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869469"/>
          </a:xfrm>
          <a:prstGeom prst="rect">
            <a:avLst/>
          </a:prstGeom>
          <a:noFill/>
        </p:spPr>
        <p:txBody>
          <a:bodyPr wrap="square" rtlCol="0">
            <a:spAutoFit/>
          </a:bodyPr>
          <a:lstStyle/>
          <a:p>
            <a:r>
              <a:rPr lang="zh-CN" altLang="en-US" sz="2800" dirty="0" smtClean="0">
                <a:ea typeface="华文楷体" pitchFamily="2" charset="-122"/>
              </a:rPr>
              <a:t>五种存储类型</a:t>
            </a:r>
            <a:endParaRPr lang="en-US" altLang="zh-CN" sz="2800" dirty="0" smtClean="0">
              <a:latin typeface="+mj-lt"/>
              <a:ea typeface="华文楷体" pitchFamily="2" charset="-122"/>
            </a:endParaRPr>
          </a:p>
          <a:p>
            <a:r>
              <a:rPr lang="en-US" altLang="zh-CN" dirty="0" smtClean="0">
                <a:latin typeface="+mj-lt"/>
                <a:ea typeface="华文楷体" pitchFamily="2" charset="-122"/>
              </a:rPr>
              <a:t>	</a:t>
            </a:r>
            <a:r>
              <a:rPr lang="zh-CN" altLang="en-US" dirty="0" smtClean="0">
                <a:latin typeface="+mj-lt"/>
                <a:ea typeface="华文楷体" pitchFamily="2" charset="-122"/>
              </a:rPr>
              <a:t>五种存储类型的相互转换（一）</a:t>
            </a:r>
            <a:endParaRPr lang="en-US" altLang="zh-CN" dirty="0" smtClean="0">
              <a:latin typeface="+mj-lt"/>
              <a:ea typeface="华文楷体" pitchFamily="2" charset="-122"/>
            </a:endParaRPr>
          </a:p>
        </p:txBody>
      </p:sp>
      <p:graphicFrame>
        <p:nvGraphicFramePr>
          <p:cNvPr id="8" name="表格 7"/>
          <p:cNvGraphicFramePr>
            <a:graphicFrameLocks noGrp="1"/>
          </p:cNvGraphicFramePr>
          <p:nvPr/>
        </p:nvGraphicFramePr>
        <p:xfrm>
          <a:off x="1500166" y="2000240"/>
          <a:ext cx="5500726" cy="3286152"/>
        </p:xfrm>
        <a:graphic>
          <a:graphicData uri="http://schemas.openxmlformats.org/drawingml/2006/table">
            <a:tbl>
              <a:tblPr firstRow="1" bandRow="1">
                <a:tableStyleId>{5C22544A-7EE6-4342-B048-85BDC9FD1C3A}</a:tableStyleId>
              </a:tblPr>
              <a:tblGrid>
                <a:gridCol w="1412348"/>
                <a:gridCol w="1338014"/>
                <a:gridCol w="2750364"/>
              </a:tblGrid>
              <a:tr h="410769">
                <a:tc>
                  <a:txBody>
                    <a:bodyPr/>
                    <a:lstStyle/>
                    <a:p>
                      <a:pPr algn="ctr"/>
                      <a:r>
                        <a:rPr lang="zh-CN" altLang="en-US" sz="1800" dirty="0" smtClean="0"/>
                        <a:t>内部类型</a:t>
                      </a:r>
                      <a:endParaRPr lang="zh-CN" altLang="en-US" sz="1800" dirty="0"/>
                    </a:p>
                  </a:txBody>
                  <a:tcPr/>
                </a:tc>
                <a:tc>
                  <a:txBody>
                    <a:bodyPr/>
                    <a:lstStyle/>
                    <a:p>
                      <a:pPr algn="ctr"/>
                      <a:r>
                        <a:rPr lang="zh-CN" altLang="en-US" sz="1800" dirty="0" smtClean="0"/>
                        <a:t>请求类型</a:t>
                      </a:r>
                      <a:endParaRPr lang="zh-CN" altLang="en-US" sz="1800" dirty="0"/>
                    </a:p>
                  </a:txBody>
                  <a:tcPr/>
                </a:tc>
                <a:tc>
                  <a:txBody>
                    <a:bodyPr/>
                    <a:lstStyle/>
                    <a:p>
                      <a:pPr algn="ctr"/>
                      <a:r>
                        <a:rPr lang="zh-CN" altLang="en-US" sz="1800" dirty="0" smtClean="0"/>
                        <a:t>转换</a:t>
                      </a:r>
                      <a:endParaRPr lang="zh-CN" altLang="en-US" sz="1800" dirty="0"/>
                    </a:p>
                  </a:txBody>
                  <a:tcPr/>
                </a:tc>
              </a:tr>
              <a:tr h="410769">
                <a:tc>
                  <a:txBody>
                    <a:bodyPr/>
                    <a:lstStyle/>
                    <a:p>
                      <a:r>
                        <a:rPr lang="en-US" altLang="zh-CN" sz="1800" dirty="0" smtClean="0"/>
                        <a:t>NULL</a:t>
                      </a:r>
                      <a:endParaRPr lang="zh-CN" altLang="en-US" sz="1800" dirty="0"/>
                    </a:p>
                  </a:txBody>
                  <a:tcPr/>
                </a:tc>
                <a:tc>
                  <a:txBody>
                    <a:bodyPr/>
                    <a:lstStyle/>
                    <a:p>
                      <a:r>
                        <a:rPr lang="en-US" altLang="zh-CN" sz="1800" dirty="0" smtClean="0"/>
                        <a:t>INTEGER</a:t>
                      </a:r>
                      <a:endParaRPr lang="zh-CN" altLang="en-US" sz="1800" dirty="0"/>
                    </a:p>
                  </a:txBody>
                  <a:tcPr/>
                </a:tc>
                <a:tc>
                  <a:txBody>
                    <a:bodyPr/>
                    <a:lstStyle/>
                    <a:p>
                      <a:r>
                        <a:rPr lang="en-US" altLang="zh-CN" sz="1800" dirty="0" smtClean="0">
                          <a:latin typeface="+mj-lt"/>
                          <a:ea typeface="华文楷体" pitchFamily="2" charset="-122"/>
                        </a:rPr>
                        <a:t>0</a:t>
                      </a:r>
                      <a:endParaRPr lang="zh-CN" altLang="en-US" sz="1800" dirty="0">
                        <a:latin typeface="+mj-lt"/>
                        <a:ea typeface="华文楷体" pitchFamily="2" charset="-122"/>
                      </a:endParaRPr>
                    </a:p>
                  </a:txBody>
                  <a:tcPr/>
                </a:tc>
              </a:tr>
              <a:tr h="410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NULL</a:t>
                      </a:r>
                      <a:endParaRPr lang="zh-CN" altLang="en-US" sz="1800" dirty="0" smtClean="0"/>
                    </a:p>
                  </a:txBody>
                  <a:tcPr/>
                </a:tc>
                <a:tc>
                  <a:txBody>
                    <a:bodyPr/>
                    <a:lstStyle/>
                    <a:p>
                      <a:r>
                        <a:rPr lang="en-US" altLang="zh-CN" sz="1800" dirty="0" smtClean="0"/>
                        <a:t>FLOAT</a:t>
                      </a:r>
                      <a:endParaRPr lang="zh-CN" altLang="en-US" sz="1800" dirty="0"/>
                    </a:p>
                  </a:txBody>
                  <a:tcPr/>
                </a:tc>
                <a:tc>
                  <a:txBody>
                    <a:bodyPr/>
                    <a:lstStyle/>
                    <a:p>
                      <a:r>
                        <a:rPr lang="en-US" altLang="zh-CN" sz="1800" dirty="0" smtClean="0">
                          <a:latin typeface="+mj-lt"/>
                          <a:ea typeface="华文楷体" pitchFamily="2" charset="-122"/>
                        </a:rPr>
                        <a:t>0.0</a:t>
                      </a:r>
                      <a:endParaRPr lang="zh-CN" altLang="en-US" sz="1800" dirty="0">
                        <a:latin typeface="+mj-lt"/>
                        <a:ea typeface="华文楷体" pitchFamily="2" charset="-122"/>
                      </a:endParaRPr>
                    </a:p>
                  </a:txBody>
                  <a:tcPr/>
                </a:tc>
              </a:tr>
              <a:tr h="410769">
                <a:tc>
                  <a:txBody>
                    <a:bodyPr/>
                    <a:lstStyle/>
                    <a:p>
                      <a:r>
                        <a:rPr lang="en-US" altLang="zh-CN" sz="1800" dirty="0" smtClean="0"/>
                        <a:t>NULL</a:t>
                      </a:r>
                    </a:p>
                  </a:txBody>
                  <a:tcPr/>
                </a:tc>
                <a:tc>
                  <a:txBody>
                    <a:bodyPr/>
                    <a:lstStyle/>
                    <a:p>
                      <a:r>
                        <a:rPr lang="en-US" altLang="zh-CN" sz="1800" dirty="0" smtClean="0"/>
                        <a:t>TEXT</a:t>
                      </a:r>
                      <a:endParaRPr lang="zh-CN" altLang="en-US" sz="1800" dirty="0"/>
                    </a:p>
                  </a:txBody>
                  <a:tcPr/>
                </a:tc>
                <a:tc>
                  <a:txBody>
                    <a:bodyPr/>
                    <a:lstStyle/>
                    <a:p>
                      <a:r>
                        <a:rPr lang="en-US" altLang="zh-CN" sz="1800" dirty="0" smtClean="0">
                          <a:latin typeface="+mj-lt"/>
                          <a:ea typeface="华文楷体" pitchFamily="2" charset="-122"/>
                        </a:rPr>
                        <a:t>NULL</a:t>
                      </a:r>
                      <a:r>
                        <a:rPr lang="zh-CN" altLang="en-US" sz="1800" dirty="0" smtClean="0">
                          <a:latin typeface="+mj-lt"/>
                          <a:ea typeface="华文楷体" pitchFamily="2" charset="-122"/>
                        </a:rPr>
                        <a:t>指针</a:t>
                      </a:r>
                      <a:endParaRPr lang="zh-CN" altLang="en-US" sz="1800" dirty="0">
                        <a:latin typeface="+mj-lt"/>
                        <a:ea typeface="华文楷体" pitchFamily="2" charset="-122"/>
                      </a:endParaRPr>
                    </a:p>
                  </a:txBody>
                  <a:tcPr/>
                </a:tc>
              </a:tr>
              <a:tr h="410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NULL</a:t>
                      </a:r>
                      <a:endParaRPr lang="zh-CN" altLang="en-US" sz="1800" dirty="0" smtClean="0"/>
                    </a:p>
                  </a:txBody>
                  <a:tcPr/>
                </a:tc>
                <a:tc>
                  <a:txBody>
                    <a:bodyPr/>
                    <a:lstStyle/>
                    <a:p>
                      <a:r>
                        <a:rPr lang="en-US" altLang="zh-CN" sz="1800" dirty="0" smtClean="0"/>
                        <a:t>BLOB</a:t>
                      </a:r>
                      <a:endParaRPr lang="zh-CN" altLang="en-US" sz="1800" dirty="0"/>
                    </a:p>
                  </a:txBody>
                  <a:tcPr/>
                </a:tc>
                <a:tc>
                  <a:txBody>
                    <a:bodyPr/>
                    <a:lstStyle/>
                    <a:p>
                      <a:r>
                        <a:rPr lang="en-US" altLang="zh-CN" sz="1800" dirty="0" smtClean="0">
                          <a:latin typeface="+mj-lt"/>
                          <a:ea typeface="华文楷体" pitchFamily="2" charset="-122"/>
                        </a:rPr>
                        <a:t>NULL</a:t>
                      </a:r>
                      <a:r>
                        <a:rPr lang="zh-CN" altLang="en-US" sz="1800" dirty="0" smtClean="0">
                          <a:latin typeface="+mj-lt"/>
                          <a:ea typeface="华文楷体" pitchFamily="2" charset="-122"/>
                        </a:rPr>
                        <a:t>指针</a:t>
                      </a:r>
                      <a:endParaRPr lang="zh-CN" altLang="en-US" sz="1800" dirty="0">
                        <a:latin typeface="+mj-lt"/>
                        <a:ea typeface="华文楷体" pitchFamily="2" charset="-122"/>
                      </a:endParaRPr>
                    </a:p>
                  </a:txBody>
                  <a:tcPr/>
                </a:tc>
              </a:tr>
              <a:tr h="410769">
                <a:tc>
                  <a:txBody>
                    <a:bodyPr/>
                    <a:lstStyle/>
                    <a:p>
                      <a:r>
                        <a:rPr lang="en-US" altLang="zh-CN" sz="1800" dirty="0" smtClean="0"/>
                        <a:t>INTEGER</a:t>
                      </a:r>
                      <a:endParaRPr lang="zh-CN" altLang="en-US" sz="1800" dirty="0"/>
                    </a:p>
                  </a:txBody>
                  <a:tcPr/>
                </a:tc>
                <a:tc>
                  <a:txBody>
                    <a:bodyPr/>
                    <a:lstStyle/>
                    <a:p>
                      <a:r>
                        <a:rPr lang="en-US" altLang="zh-CN" sz="1800" dirty="0" smtClean="0"/>
                        <a:t>FLOAT</a:t>
                      </a:r>
                      <a:endParaRPr lang="zh-CN" altLang="en-US" sz="1800" dirty="0"/>
                    </a:p>
                  </a:txBody>
                  <a:tcPr/>
                </a:tc>
                <a:tc>
                  <a:txBody>
                    <a:bodyPr/>
                    <a:lstStyle/>
                    <a:p>
                      <a:r>
                        <a:rPr lang="zh-CN" altLang="en-US" sz="1800" dirty="0" smtClean="0">
                          <a:latin typeface="+mj-lt"/>
                          <a:ea typeface="华文楷体" pitchFamily="2" charset="-122"/>
                        </a:rPr>
                        <a:t>整型转换为浮点型</a:t>
                      </a:r>
                      <a:endParaRPr lang="zh-CN" altLang="en-US" sz="1800" dirty="0">
                        <a:latin typeface="+mj-lt"/>
                        <a:ea typeface="华文楷体" pitchFamily="2" charset="-122"/>
                      </a:endParaRPr>
                    </a:p>
                  </a:txBody>
                  <a:tcPr/>
                </a:tc>
              </a:tr>
              <a:tr h="410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INTEGER</a:t>
                      </a:r>
                      <a:endParaRPr lang="zh-CN" altLang="en-US" sz="1800" dirty="0" smtClean="0"/>
                    </a:p>
                  </a:txBody>
                  <a:tcPr/>
                </a:tc>
                <a:tc>
                  <a:txBody>
                    <a:bodyPr/>
                    <a:lstStyle/>
                    <a:p>
                      <a:r>
                        <a:rPr lang="en-US" altLang="zh-CN" sz="1800" dirty="0" smtClean="0"/>
                        <a:t>TEXT</a:t>
                      </a:r>
                      <a:endParaRPr lang="zh-CN" altLang="en-US" sz="1800" dirty="0"/>
                    </a:p>
                  </a:txBody>
                  <a:tcPr/>
                </a:tc>
                <a:tc>
                  <a:txBody>
                    <a:bodyPr/>
                    <a:lstStyle/>
                    <a:p>
                      <a:r>
                        <a:rPr lang="zh-CN" altLang="en-US" sz="1800" dirty="0" smtClean="0">
                          <a:latin typeface="+mj-lt"/>
                          <a:ea typeface="华文楷体" pitchFamily="2" charset="-122"/>
                        </a:rPr>
                        <a:t>返回整数的</a:t>
                      </a:r>
                      <a:r>
                        <a:rPr lang="en-US" altLang="zh-CN" sz="1800" dirty="0" smtClean="0">
                          <a:latin typeface="+mj-lt"/>
                          <a:ea typeface="华文楷体" pitchFamily="2" charset="-122"/>
                        </a:rPr>
                        <a:t>ASCII</a:t>
                      </a:r>
                      <a:r>
                        <a:rPr lang="zh-CN" altLang="en-US" sz="1800" dirty="0" smtClean="0">
                          <a:latin typeface="+mj-lt"/>
                          <a:ea typeface="华文楷体" pitchFamily="2" charset="-122"/>
                        </a:rPr>
                        <a:t>码</a:t>
                      </a:r>
                      <a:endParaRPr lang="zh-CN" altLang="en-US" sz="1800" dirty="0">
                        <a:latin typeface="+mj-lt"/>
                        <a:ea typeface="华文楷体" pitchFamily="2" charset="-122"/>
                      </a:endParaRPr>
                    </a:p>
                  </a:txBody>
                  <a:tcPr/>
                </a:tc>
              </a:tr>
              <a:tr h="410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INTEGER</a:t>
                      </a:r>
                      <a:endParaRPr lang="zh-CN" altLang="en-US" sz="1800" dirty="0" smtClean="0"/>
                    </a:p>
                  </a:txBody>
                  <a:tcPr/>
                </a:tc>
                <a:tc>
                  <a:txBody>
                    <a:bodyPr/>
                    <a:lstStyle/>
                    <a:p>
                      <a:r>
                        <a:rPr lang="en-US" altLang="zh-CN" sz="1800" dirty="0" smtClean="0"/>
                        <a:t>BLOB</a:t>
                      </a:r>
                      <a:endParaRPr lang="zh-CN" altLang="en-US" sz="1800" dirty="0"/>
                    </a:p>
                  </a:txBody>
                  <a:tcPr/>
                </a:tc>
                <a:tc>
                  <a:txBody>
                    <a:bodyPr/>
                    <a:lstStyle/>
                    <a:p>
                      <a:r>
                        <a:rPr lang="zh-CN" altLang="en-US" sz="1800" dirty="0" smtClean="0">
                          <a:latin typeface="+mj-lt"/>
                          <a:ea typeface="华文楷体" pitchFamily="2" charset="-122"/>
                        </a:rPr>
                        <a:t>返回整数的</a:t>
                      </a:r>
                      <a:r>
                        <a:rPr lang="en-US" altLang="zh-CN" sz="1800" dirty="0" smtClean="0">
                          <a:latin typeface="+mj-lt"/>
                          <a:ea typeface="华文楷体" pitchFamily="2" charset="-122"/>
                        </a:rPr>
                        <a:t>ASCII</a:t>
                      </a:r>
                      <a:r>
                        <a:rPr lang="zh-CN" altLang="en-US" sz="1800" dirty="0" smtClean="0">
                          <a:latin typeface="+mj-lt"/>
                          <a:ea typeface="华文楷体" pitchFamily="2" charset="-122"/>
                        </a:rPr>
                        <a:t>码</a:t>
                      </a:r>
                      <a:endParaRPr lang="zh-CN" altLang="en-US" sz="1800" dirty="0">
                        <a:latin typeface="+mj-lt"/>
                        <a:ea typeface="华文楷体" pitchFamily="2" charset="-122"/>
                      </a:endParaRPr>
                    </a:p>
                  </a:txBody>
                  <a:tcPr/>
                </a:tc>
              </a:tr>
            </a:tbl>
          </a:graphicData>
        </a:graphic>
      </p:graphicFrame>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869469"/>
          </a:xfrm>
          <a:prstGeom prst="rect">
            <a:avLst/>
          </a:prstGeom>
          <a:noFill/>
        </p:spPr>
        <p:txBody>
          <a:bodyPr wrap="square" rtlCol="0">
            <a:spAutoFit/>
          </a:bodyPr>
          <a:lstStyle/>
          <a:p>
            <a:r>
              <a:rPr lang="zh-CN" altLang="en-US" sz="2800" dirty="0" smtClean="0">
                <a:ea typeface="华文楷体" pitchFamily="2" charset="-122"/>
              </a:rPr>
              <a:t>五种存储类型</a:t>
            </a:r>
            <a:endParaRPr lang="en-US" altLang="zh-CN" sz="2800" dirty="0" smtClean="0">
              <a:latin typeface="+mj-lt"/>
              <a:ea typeface="华文楷体" pitchFamily="2" charset="-122"/>
            </a:endParaRPr>
          </a:p>
          <a:p>
            <a:r>
              <a:rPr lang="en-US" altLang="zh-CN" dirty="0" smtClean="0">
                <a:latin typeface="+mj-lt"/>
                <a:ea typeface="华文楷体" pitchFamily="2" charset="-122"/>
              </a:rPr>
              <a:t>	</a:t>
            </a:r>
            <a:r>
              <a:rPr lang="zh-CN" altLang="en-US" dirty="0" smtClean="0">
                <a:latin typeface="+mj-lt"/>
                <a:ea typeface="华文楷体" pitchFamily="2" charset="-122"/>
              </a:rPr>
              <a:t>五种存储类型的相互转换（二）</a:t>
            </a:r>
            <a:endParaRPr lang="en-US" altLang="zh-CN" dirty="0" smtClean="0">
              <a:latin typeface="+mj-lt"/>
              <a:ea typeface="华文楷体" pitchFamily="2" charset="-122"/>
            </a:endParaRPr>
          </a:p>
        </p:txBody>
      </p:sp>
      <p:graphicFrame>
        <p:nvGraphicFramePr>
          <p:cNvPr id="8" name="表格 7"/>
          <p:cNvGraphicFramePr>
            <a:graphicFrameLocks noGrp="1"/>
          </p:cNvGraphicFramePr>
          <p:nvPr/>
        </p:nvGraphicFramePr>
        <p:xfrm>
          <a:off x="1142976" y="1785926"/>
          <a:ext cx="6143670" cy="3708400"/>
        </p:xfrm>
        <a:graphic>
          <a:graphicData uri="http://schemas.openxmlformats.org/drawingml/2006/table">
            <a:tbl>
              <a:tblPr firstRow="1" bandRow="1">
                <a:tableStyleId>{5C22544A-7EE6-4342-B048-85BDC9FD1C3A}</a:tableStyleId>
              </a:tblPr>
              <a:tblGrid>
                <a:gridCol w="1500199"/>
                <a:gridCol w="1643074"/>
                <a:gridCol w="3000397"/>
              </a:tblGrid>
              <a:tr h="370840">
                <a:tc>
                  <a:txBody>
                    <a:bodyPr/>
                    <a:lstStyle/>
                    <a:p>
                      <a:pPr algn="ctr"/>
                      <a:r>
                        <a:rPr lang="zh-CN" altLang="en-US" sz="1800" dirty="0" smtClean="0"/>
                        <a:t>内部类型</a:t>
                      </a:r>
                      <a:endParaRPr lang="zh-CN" altLang="en-US" sz="1800" dirty="0"/>
                    </a:p>
                  </a:txBody>
                  <a:tcPr/>
                </a:tc>
                <a:tc>
                  <a:txBody>
                    <a:bodyPr/>
                    <a:lstStyle/>
                    <a:p>
                      <a:pPr algn="ctr"/>
                      <a:r>
                        <a:rPr lang="zh-CN" altLang="en-US" sz="1800" dirty="0" smtClean="0"/>
                        <a:t>请求类型</a:t>
                      </a:r>
                      <a:endParaRPr lang="zh-CN" altLang="en-US" sz="1800" dirty="0"/>
                    </a:p>
                  </a:txBody>
                  <a:tcPr/>
                </a:tc>
                <a:tc>
                  <a:txBody>
                    <a:bodyPr/>
                    <a:lstStyle/>
                    <a:p>
                      <a:pPr algn="ctr"/>
                      <a:r>
                        <a:rPr lang="zh-CN" altLang="en-US" sz="1800" dirty="0" smtClean="0"/>
                        <a:t>转换</a:t>
                      </a:r>
                      <a:endParaRPr lang="zh-CN" altLang="en-US" sz="1800" dirty="0"/>
                    </a:p>
                  </a:txBody>
                  <a:tcPr/>
                </a:tc>
              </a:tr>
              <a:tr h="370840">
                <a:tc>
                  <a:txBody>
                    <a:bodyPr/>
                    <a:lstStyle/>
                    <a:p>
                      <a:r>
                        <a:rPr lang="en-US" altLang="zh-CN" sz="1800" dirty="0" smtClean="0"/>
                        <a:t>FLOAT</a:t>
                      </a:r>
                      <a:endParaRPr lang="zh-CN" altLang="en-US" sz="1800" dirty="0"/>
                    </a:p>
                  </a:txBody>
                  <a:tcPr/>
                </a:tc>
                <a:tc>
                  <a:txBody>
                    <a:bodyPr/>
                    <a:lstStyle/>
                    <a:p>
                      <a:r>
                        <a:rPr lang="en-US" altLang="zh-CN" sz="1800" dirty="0" smtClean="0"/>
                        <a:t>INTEGER</a:t>
                      </a:r>
                      <a:endParaRPr lang="zh-CN" altLang="en-US" sz="1800" dirty="0"/>
                    </a:p>
                  </a:txBody>
                  <a:tcPr/>
                </a:tc>
                <a:tc>
                  <a:txBody>
                    <a:bodyPr/>
                    <a:lstStyle/>
                    <a:p>
                      <a:r>
                        <a:rPr lang="zh-CN" altLang="en-US" sz="1800" dirty="0" smtClean="0">
                          <a:latin typeface="+mj-lt"/>
                          <a:ea typeface="华文楷体" pitchFamily="2" charset="-122"/>
                        </a:rPr>
                        <a:t>浮点型转换为整型</a:t>
                      </a:r>
                      <a:endParaRPr lang="zh-CN" altLang="en-US" sz="1800" dirty="0">
                        <a:latin typeface="+mj-lt"/>
                        <a:ea typeface="华文楷体" pitchFamily="2"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FLOAT</a:t>
                      </a:r>
                      <a:endParaRPr lang="zh-CN" altLang="en-US" sz="1800" dirty="0" smtClean="0"/>
                    </a:p>
                  </a:txBody>
                  <a:tcPr/>
                </a:tc>
                <a:tc>
                  <a:txBody>
                    <a:bodyPr/>
                    <a:lstStyle/>
                    <a:p>
                      <a:r>
                        <a:rPr lang="en-US" altLang="zh-CN" sz="1800" dirty="0" smtClean="0"/>
                        <a:t>TEXT</a:t>
                      </a:r>
                      <a:endParaRPr lang="zh-CN" altLang="en-US" sz="1800" dirty="0"/>
                    </a:p>
                  </a:txBody>
                  <a:tcPr/>
                </a:tc>
                <a:tc>
                  <a:txBody>
                    <a:bodyPr/>
                    <a:lstStyle/>
                    <a:p>
                      <a:r>
                        <a:rPr lang="zh-CN" altLang="en-US" sz="1800" dirty="0" smtClean="0">
                          <a:latin typeface="+mj-lt"/>
                          <a:ea typeface="华文楷体" pitchFamily="2" charset="-122"/>
                        </a:rPr>
                        <a:t>返回浮点数的</a:t>
                      </a:r>
                      <a:r>
                        <a:rPr lang="en-US" altLang="zh-CN" sz="1800" dirty="0" smtClean="0">
                          <a:latin typeface="+mj-lt"/>
                          <a:ea typeface="华文楷体" pitchFamily="2" charset="-122"/>
                        </a:rPr>
                        <a:t>ASCII</a:t>
                      </a:r>
                      <a:r>
                        <a:rPr lang="zh-CN" altLang="en-US" sz="1800" dirty="0" smtClean="0">
                          <a:latin typeface="+mj-lt"/>
                          <a:ea typeface="华文楷体" pitchFamily="2" charset="-122"/>
                        </a:rPr>
                        <a:t>码</a:t>
                      </a:r>
                      <a:endParaRPr lang="zh-CN" altLang="en-US" sz="1800" dirty="0">
                        <a:latin typeface="+mj-lt"/>
                        <a:ea typeface="华文楷体" pitchFamily="2"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FLOAT</a:t>
                      </a:r>
                      <a:endParaRPr lang="zh-CN" altLang="en-US" sz="1800" dirty="0" smtClean="0"/>
                    </a:p>
                  </a:txBody>
                  <a:tcPr/>
                </a:tc>
                <a:tc>
                  <a:txBody>
                    <a:bodyPr/>
                    <a:lstStyle/>
                    <a:p>
                      <a:r>
                        <a:rPr lang="en-US" altLang="zh-CN" sz="1800" dirty="0" smtClean="0"/>
                        <a:t>BLOB</a:t>
                      </a:r>
                      <a:endParaRPr lang="zh-CN" altLang="en-US" sz="1800" dirty="0"/>
                    </a:p>
                  </a:txBody>
                  <a:tcPr/>
                </a:tc>
                <a:tc>
                  <a:txBody>
                    <a:bodyPr/>
                    <a:lstStyle/>
                    <a:p>
                      <a:r>
                        <a:rPr lang="zh-CN" altLang="en-US" sz="1800" dirty="0" smtClean="0">
                          <a:latin typeface="+mj-lt"/>
                          <a:ea typeface="华文楷体" pitchFamily="2" charset="-122"/>
                        </a:rPr>
                        <a:t>返回浮点数的</a:t>
                      </a:r>
                      <a:r>
                        <a:rPr lang="en-US" altLang="zh-CN" sz="1800" dirty="0" smtClean="0">
                          <a:latin typeface="+mj-lt"/>
                          <a:ea typeface="华文楷体" pitchFamily="2" charset="-122"/>
                        </a:rPr>
                        <a:t>ASCII</a:t>
                      </a:r>
                      <a:r>
                        <a:rPr lang="zh-CN" altLang="en-US" sz="1800" dirty="0" smtClean="0">
                          <a:latin typeface="+mj-lt"/>
                          <a:ea typeface="华文楷体" pitchFamily="2" charset="-122"/>
                        </a:rPr>
                        <a:t>码</a:t>
                      </a:r>
                      <a:endParaRPr lang="zh-CN" altLang="en-US" sz="1800" dirty="0">
                        <a:latin typeface="+mj-lt"/>
                        <a:ea typeface="华文楷体" pitchFamily="2" charset="-122"/>
                      </a:endParaRPr>
                    </a:p>
                  </a:txBody>
                  <a:tcPr/>
                </a:tc>
              </a:tr>
              <a:tr h="370840">
                <a:tc>
                  <a:txBody>
                    <a:bodyPr/>
                    <a:lstStyle/>
                    <a:p>
                      <a:r>
                        <a:rPr lang="en-US" altLang="zh-CN" sz="1800" dirty="0" smtClean="0"/>
                        <a:t>TEXT</a:t>
                      </a:r>
                      <a:endParaRPr lang="zh-CN" altLang="en-US" sz="1800" dirty="0"/>
                    </a:p>
                  </a:txBody>
                  <a:tcPr/>
                </a:tc>
                <a:tc>
                  <a:txBody>
                    <a:bodyPr/>
                    <a:lstStyle/>
                    <a:p>
                      <a:r>
                        <a:rPr lang="en-US" altLang="zh-CN" sz="1800" dirty="0" smtClean="0"/>
                        <a:t>INTEGER</a:t>
                      </a:r>
                      <a:endParaRPr lang="zh-CN" altLang="en-US" sz="1800" dirty="0"/>
                    </a:p>
                  </a:txBody>
                  <a:tcPr/>
                </a:tc>
                <a:tc>
                  <a:txBody>
                    <a:bodyPr/>
                    <a:lstStyle/>
                    <a:p>
                      <a:r>
                        <a:rPr lang="en-US" altLang="zh-CN" sz="1800" dirty="0" err="1" smtClean="0">
                          <a:latin typeface="+mj-lt"/>
                          <a:ea typeface="华文楷体" pitchFamily="2" charset="-122"/>
                        </a:rPr>
                        <a:t>atoi</a:t>
                      </a:r>
                      <a:endParaRPr lang="zh-CN" altLang="en-US" sz="1800" dirty="0">
                        <a:latin typeface="+mj-lt"/>
                        <a:ea typeface="华文楷体" pitchFamily="2"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TEXT</a:t>
                      </a:r>
                      <a:endParaRPr lang="zh-CN" altLang="en-US" sz="1800" dirty="0" smtClean="0"/>
                    </a:p>
                  </a:txBody>
                  <a:tcPr/>
                </a:tc>
                <a:tc>
                  <a:txBody>
                    <a:bodyPr/>
                    <a:lstStyle/>
                    <a:p>
                      <a:r>
                        <a:rPr lang="en-US" altLang="zh-CN" sz="1800" dirty="0" smtClean="0"/>
                        <a:t>FLOAT</a:t>
                      </a:r>
                      <a:endParaRPr lang="zh-CN" altLang="en-US" sz="1800" dirty="0"/>
                    </a:p>
                  </a:txBody>
                  <a:tcPr/>
                </a:tc>
                <a:tc>
                  <a:txBody>
                    <a:bodyPr/>
                    <a:lstStyle/>
                    <a:p>
                      <a:r>
                        <a:rPr lang="en-US" altLang="zh-CN" sz="1800" dirty="0" err="1" smtClean="0">
                          <a:latin typeface="+mj-lt"/>
                          <a:ea typeface="华文楷体" pitchFamily="2" charset="-122"/>
                        </a:rPr>
                        <a:t>atoi</a:t>
                      </a:r>
                      <a:endParaRPr lang="zh-CN" altLang="en-US" sz="1800" dirty="0">
                        <a:latin typeface="+mj-lt"/>
                        <a:ea typeface="华文楷体" pitchFamily="2"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TEXT</a:t>
                      </a:r>
                      <a:endParaRPr lang="zh-CN" altLang="en-US" sz="1800" dirty="0" smtClean="0"/>
                    </a:p>
                  </a:txBody>
                  <a:tcPr/>
                </a:tc>
                <a:tc>
                  <a:txBody>
                    <a:bodyPr/>
                    <a:lstStyle/>
                    <a:p>
                      <a:r>
                        <a:rPr lang="en-US" altLang="zh-CN" sz="1800" dirty="0" smtClean="0"/>
                        <a:t>BLOB</a:t>
                      </a:r>
                      <a:endParaRPr lang="zh-CN" altLang="en-US" sz="1800" dirty="0"/>
                    </a:p>
                  </a:txBody>
                  <a:tcPr/>
                </a:tc>
                <a:tc>
                  <a:txBody>
                    <a:bodyPr/>
                    <a:lstStyle/>
                    <a:p>
                      <a:r>
                        <a:rPr lang="zh-CN" altLang="en-US" sz="1800" dirty="0" smtClean="0">
                          <a:latin typeface="+mj-lt"/>
                          <a:ea typeface="华文楷体" pitchFamily="2" charset="-122"/>
                        </a:rPr>
                        <a:t>无变化</a:t>
                      </a:r>
                      <a:endParaRPr lang="zh-CN" altLang="en-US" sz="1800" dirty="0">
                        <a:latin typeface="+mj-lt"/>
                        <a:ea typeface="华文楷体" pitchFamily="2" charset="-122"/>
                      </a:endParaRPr>
                    </a:p>
                  </a:txBody>
                  <a:tcPr/>
                </a:tc>
              </a:tr>
              <a:tr h="370840">
                <a:tc>
                  <a:txBody>
                    <a:bodyPr/>
                    <a:lstStyle/>
                    <a:p>
                      <a:r>
                        <a:rPr lang="en-US" altLang="zh-CN" sz="1800" dirty="0" smtClean="0"/>
                        <a:t>BLOB</a:t>
                      </a:r>
                      <a:endParaRPr lang="zh-CN" altLang="en-US" sz="1800" dirty="0"/>
                    </a:p>
                  </a:txBody>
                  <a:tcPr/>
                </a:tc>
                <a:tc>
                  <a:txBody>
                    <a:bodyPr/>
                    <a:lstStyle/>
                    <a:p>
                      <a:r>
                        <a:rPr lang="en-US" altLang="zh-CN" sz="1800" dirty="0" smtClean="0"/>
                        <a:t>INTEGER</a:t>
                      </a:r>
                      <a:endParaRPr lang="zh-CN" altLang="en-US" sz="1800" dirty="0"/>
                    </a:p>
                  </a:txBody>
                  <a:tcPr/>
                </a:tc>
                <a:tc>
                  <a:txBody>
                    <a:bodyPr/>
                    <a:lstStyle/>
                    <a:p>
                      <a:r>
                        <a:rPr lang="zh-CN" altLang="en-US" sz="1800" dirty="0" smtClean="0">
                          <a:latin typeface="+mj-lt"/>
                          <a:ea typeface="华文楷体" pitchFamily="2" charset="-122"/>
                        </a:rPr>
                        <a:t>转换为文本，再使用</a:t>
                      </a:r>
                      <a:r>
                        <a:rPr lang="en-US" altLang="zh-CN" sz="1800" dirty="0" err="1" smtClean="0">
                          <a:latin typeface="+mj-lt"/>
                          <a:ea typeface="华文楷体" pitchFamily="2" charset="-122"/>
                        </a:rPr>
                        <a:t>atoi</a:t>
                      </a:r>
                      <a:endParaRPr lang="zh-CN" altLang="en-US" sz="1800" dirty="0">
                        <a:latin typeface="+mj-lt"/>
                        <a:ea typeface="华文楷体" pitchFamily="2"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BLOB</a:t>
                      </a:r>
                      <a:endParaRPr lang="zh-CN" altLang="en-US" sz="1800" dirty="0" smtClean="0"/>
                    </a:p>
                  </a:txBody>
                  <a:tcPr/>
                </a:tc>
                <a:tc>
                  <a:txBody>
                    <a:bodyPr/>
                    <a:lstStyle/>
                    <a:p>
                      <a:r>
                        <a:rPr lang="en-US" altLang="zh-CN" sz="1800" dirty="0" smtClean="0"/>
                        <a:t>FLOAT</a:t>
                      </a:r>
                      <a:endParaRPr lang="zh-CN" altLang="en-US" sz="1800" dirty="0"/>
                    </a:p>
                  </a:txBody>
                  <a:tcPr/>
                </a:tc>
                <a:tc>
                  <a:txBody>
                    <a:bodyPr/>
                    <a:lstStyle/>
                    <a:p>
                      <a:r>
                        <a:rPr lang="zh-CN" altLang="en-US" sz="1800" dirty="0" smtClean="0">
                          <a:latin typeface="+mj-lt"/>
                          <a:ea typeface="华文楷体" pitchFamily="2" charset="-122"/>
                        </a:rPr>
                        <a:t>转换为文本，再使用</a:t>
                      </a:r>
                      <a:r>
                        <a:rPr lang="en-US" altLang="zh-CN" sz="1800" dirty="0" err="1" smtClean="0">
                          <a:latin typeface="+mj-lt"/>
                          <a:ea typeface="华文楷体" pitchFamily="2" charset="-122"/>
                        </a:rPr>
                        <a:t>atoi</a:t>
                      </a:r>
                      <a:endParaRPr lang="zh-CN" altLang="en-US" sz="1800" dirty="0">
                        <a:latin typeface="+mj-lt"/>
                        <a:ea typeface="华文楷体" pitchFamily="2" charset="-122"/>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BLOB</a:t>
                      </a:r>
                      <a:endParaRPr lang="zh-CN" altLang="en-US" sz="1800" dirty="0" smtClean="0"/>
                    </a:p>
                  </a:txBody>
                  <a:tcPr/>
                </a:tc>
                <a:tc>
                  <a:txBody>
                    <a:bodyPr/>
                    <a:lstStyle/>
                    <a:p>
                      <a:r>
                        <a:rPr lang="en-US" altLang="zh-CN" sz="1800" dirty="0" smtClean="0"/>
                        <a:t>TEXT</a:t>
                      </a:r>
                      <a:endParaRPr lang="zh-CN" altLang="en-US" sz="1800" dirty="0"/>
                    </a:p>
                  </a:txBody>
                  <a:tcPr/>
                </a:tc>
                <a:tc>
                  <a:txBody>
                    <a:bodyPr/>
                    <a:lstStyle/>
                    <a:p>
                      <a:r>
                        <a:rPr lang="zh-CN" altLang="en-US" sz="1800" dirty="0" smtClean="0">
                          <a:latin typeface="+mj-lt"/>
                          <a:ea typeface="华文楷体" pitchFamily="2" charset="-122"/>
                        </a:rPr>
                        <a:t>需要时加上</a:t>
                      </a:r>
                      <a:r>
                        <a:rPr lang="en-US" altLang="zh-CN" sz="1800" dirty="0" smtClean="0">
                          <a:latin typeface="+mj-lt"/>
                          <a:ea typeface="华文楷体" pitchFamily="2" charset="-122"/>
                        </a:rPr>
                        <a:t>\000</a:t>
                      </a:r>
                      <a:r>
                        <a:rPr lang="zh-CN" altLang="en-US" sz="1800" dirty="0" smtClean="0">
                          <a:latin typeface="+mj-lt"/>
                          <a:ea typeface="华文楷体" pitchFamily="2" charset="-122"/>
                        </a:rPr>
                        <a:t>终止符</a:t>
                      </a:r>
                      <a:endParaRPr lang="zh-CN" altLang="en-US" sz="1800" dirty="0">
                        <a:latin typeface="+mj-lt"/>
                        <a:ea typeface="华文楷体" pitchFamily="2" charset="-122"/>
                      </a:endParaRPr>
                    </a:p>
                  </a:txBody>
                  <a:tcPr/>
                </a:tc>
              </a:tr>
            </a:tbl>
          </a:graphicData>
        </a:graphic>
      </p:graphicFrame>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523220"/>
          </a:xfrm>
          <a:prstGeom prst="rect">
            <a:avLst/>
          </a:prstGeom>
          <a:noFill/>
        </p:spPr>
        <p:txBody>
          <a:bodyPr wrap="square" rtlCol="0">
            <a:spAutoFit/>
          </a:bodyPr>
          <a:lstStyle/>
          <a:p>
            <a:r>
              <a:rPr lang="zh-CN" altLang="en-US" sz="2800" dirty="0" smtClean="0">
                <a:ea typeface="华文楷体" pitchFamily="2" charset="-122"/>
              </a:rPr>
              <a:t>五种亲缘类型</a:t>
            </a:r>
            <a:endParaRPr lang="en-US" altLang="zh-CN" sz="2800" dirty="0" smtClean="0">
              <a:latin typeface="+mj-lt"/>
              <a:ea typeface="华文楷体" pitchFamily="2" charset="-122"/>
            </a:endParaRPr>
          </a:p>
        </p:txBody>
      </p:sp>
      <p:graphicFrame>
        <p:nvGraphicFramePr>
          <p:cNvPr id="11" name="表格 10"/>
          <p:cNvGraphicFramePr>
            <a:graphicFrameLocks noGrp="1"/>
          </p:cNvGraphicFramePr>
          <p:nvPr/>
        </p:nvGraphicFramePr>
        <p:xfrm>
          <a:off x="714348" y="1785924"/>
          <a:ext cx="7858179" cy="3504128"/>
        </p:xfrm>
        <a:graphic>
          <a:graphicData uri="http://schemas.openxmlformats.org/drawingml/2006/table">
            <a:tbl>
              <a:tblPr firstRow="1" bandRow="1">
                <a:tableStyleId>{5C22544A-7EE6-4342-B048-85BDC9FD1C3A}</a:tableStyleId>
              </a:tblPr>
              <a:tblGrid>
                <a:gridCol w="3500462"/>
                <a:gridCol w="1143008"/>
                <a:gridCol w="3214709"/>
              </a:tblGrid>
              <a:tr h="510272">
                <a:tc>
                  <a:txBody>
                    <a:bodyPr/>
                    <a:lstStyle/>
                    <a:p>
                      <a:pPr algn="ctr"/>
                      <a:r>
                        <a:rPr lang="zh-CN" altLang="en-US" sz="1800" dirty="0" smtClean="0"/>
                        <a:t>声明类型</a:t>
                      </a:r>
                      <a:endParaRPr lang="zh-CN" altLang="en-US" sz="1800" dirty="0"/>
                    </a:p>
                  </a:txBody>
                  <a:tcPr/>
                </a:tc>
                <a:tc>
                  <a:txBody>
                    <a:bodyPr/>
                    <a:lstStyle/>
                    <a:p>
                      <a:pPr algn="ctr"/>
                      <a:r>
                        <a:rPr lang="zh-CN" altLang="en-US" sz="1800" dirty="0" smtClean="0"/>
                        <a:t>亲缘类</a:t>
                      </a:r>
                      <a:endParaRPr lang="zh-CN" altLang="en-US" sz="1800" dirty="0"/>
                    </a:p>
                  </a:txBody>
                  <a:tcPr/>
                </a:tc>
                <a:tc>
                  <a:txBody>
                    <a:bodyPr/>
                    <a:lstStyle/>
                    <a:p>
                      <a:pPr algn="ctr"/>
                      <a:r>
                        <a:rPr lang="zh-CN" altLang="en-US" sz="1800" dirty="0" smtClean="0"/>
                        <a:t>转换规则</a:t>
                      </a:r>
                      <a:endParaRPr lang="zh-CN" altLang="en-US" sz="1800" dirty="0"/>
                    </a:p>
                  </a:txBody>
                  <a:tcPr/>
                </a:tc>
              </a:tr>
              <a:tr h="510272">
                <a:tc>
                  <a:txBody>
                    <a:bodyPr/>
                    <a:lstStyle/>
                    <a:p>
                      <a:pPr algn="l"/>
                      <a:r>
                        <a:rPr lang="en-US" altLang="zh-CN" sz="1200" b="0" i="0" kern="1200" dirty="0" smtClean="0">
                          <a:solidFill>
                            <a:schemeClr val="dk1"/>
                          </a:solidFill>
                          <a:latin typeface="+mn-lt"/>
                          <a:ea typeface="+mn-ea"/>
                          <a:cs typeface="+mn-cs"/>
                        </a:rPr>
                        <a:t>INT</a:t>
                      </a:r>
                      <a:r>
                        <a:rPr lang="zh-CN" altLang="en-US" sz="1200" b="0" i="0" kern="1200" dirty="0" smtClean="0">
                          <a:solidFill>
                            <a:schemeClr val="dk1"/>
                          </a:solidFill>
                          <a:latin typeface="+mn-lt"/>
                          <a:ea typeface="+mn-ea"/>
                          <a:cs typeface="+mn-cs"/>
                        </a:rPr>
                        <a:t>、</a:t>
                      </a:r>
                      <a:r>
                        <a:rPr lang="en-US" altLang="zh-CN" sz="1200" b="0" i="0" kern="1200" dirty="0" smtClean="0">
                          <a:solidFill>
                            <a:schemeClr val="dk1"/>
                          </a:solidFill>
                          <a:latin typeface="+mn-lt"/>
                          <a:ea typeface="+mn-ea"/>
                          <a:cs typeface="+mn-cs"/>
                        </a:rPr>
                        <a:t>INTEGER</a:t>
                      </a:r>
                      <a:r>
                        <a:rPr lang="zh-CN" altLang="en-US" sz="1200" b="0" i="0" kern="1200" dirty="0" smtClean="0">
                          <a:solidFill>
                            <a:schemeClr val="dk1"/>
                          </a:solidFill>
                          <a:latin typeface="+mn-lt"/>
                          <a:ea typeface="+mn-ea"/>
                          <a:cs typeface="+mn-cs"/>
                        </a:rPr>
                        <a:t>、</a:t>
                      </a:r>
                      <a:r>
                        <a:rPr lang="en-US" altLang="zh-CN" sz="1200" b="0" i="0" kern="1200" dirty="0" smtClean="0">
                          <a:solidFill>
                            <a:schemeClr val="dk1"/>
                          </a:solidFill>
                          <a:latin typeface="+mn-lt"/>
                          <a:ea typeface="+mn-ea"/>
                          <a:cs typeface="+mn-cs"/>
                        </a:rPr>
                        <a:t>TINYINT</a:t>
                      </a:r>
                      <a:r>
                        <a:rPr lang="zh-CN" altLang="en-US" sz="1200" b="0" i="0" kern="1200" dirty="0" smtClean="0">
                          <a:solidFill>
                            <a:schemeClr val="dk1"/>
                          </a:solidFill>
                          <a:latin typeface="+mn-lt"/>
                          <a:ea typeface="+mn-ea"/>
                          <a:cs typeface="+mn-cs"/>
                        </a:rPr>
                        <a:t>、</a:t>
                      </a:r>
                      <a:r>
                        <a:rPr lang="en-US" altLang="zh-CN" sz="1200" b="0" i="0" kern="1200" dirty="0" smtClean="0">
                          <a:solidFill>
                            <a:schemeClr val="dk1"/>
                          </a:solidFill>
                          <a:latin typeface="+mn-lt"/>
                          <a:ea typeface="+mn-ea"/>
                          <a:cs typeface="+mn-cs"/>
                        </a:rPr>
                        <a:t>SMALLINT</a:t>
                      </a:r>
                      <a:r>
                        <a:rPr lang="zh-CN" altLang="en-US" sz="1200" b="0" i="0" kern="1200" dirty="0" smtClean="0">
                          <a:solidFill>
                            <a:schemeClr val="dk1"/>
                          </a:solidFill>
                          <a:latin typeface="+mn-lt"/>
                          <a:ea typeface="+mn-ea"/>
                          <a:cs typeface="+mn-cs"/>
                        </a:rPr>
                        <a:t>、</a:t>
                      </a:r>
                      <a:r>
                        <a:rPr lang="en-US" altLang="zh-CN" sz="1200" b="0" i="0" kern="1200" dirty="0" smtClean="0">
                          <a:solidFill>
                            <a:schemeClr val="dk1"/>
                          </a:solidFill>
                          <a:latin typeface="+mn-lt"/>
                          <a:ea typeface="+mn-ea"/>
                          <a:cs typeface="+mn-cs"/>
                        </a:rPr>
                        <a:t>MEDIUMINT</a:t>
                      </a:r>
                      <a:r>
                        <a:rPr lang="zh-CN" altLang="en-US" sz="1200" b="0" i="0" kern="1200" dirty="0" smtClean="0">
                          <a:solidFill>
                            <a:schemeClr val="dk1"/>
                          </a:solidFill>
                          <a:latin typeface="+mn-lt"/>
                          <a:ea typeface="+mn-ea"/>
                          <a:cs typeface="+mn-cs"/>
                        </a:rPr>
                        <a:t>、</a:t>
                      </a:r>
                      <a:r>
                        <a:rPr lang="en-US" altLang="zh-CN" sz="1200" b="0" i="0" kern="1200" dirty="0" smtClean="0">
                          <a:solidFill>
                            <a:schemeClr val="dk1"/>
                          </a:solidFill>
                          <a:latin typeface="+mn-lt"/>
                          <a:ea typeface="+mn-ea"/>
                          <a:cs typeface="+mn-cs"/>
                        </a:rPr>
                        <a:t>BIGINT</a:t>
                      </a:r>
                      <a:r>
                        <a:rPr lang="zh-CN" altLang="en-US" sz="1200" b="0" i="0" kern="1200" dirty="0" smtClean="0">
                          <a:solidFill>
                            <a:schemeClr val="dk1"/>
                          </a:solidFill>
                          <a:latin typeface="+mn-lt"/>
                          <a:ea typeface="+mn-ea"/>
                          <a:cs typeface="+mn-cs"/>
                        </a:rPr>
                        <a:t>、</a:t>
                      </a:r>
                      <a:r>
                        <a:rPr lang="en-US" altLang="zh-CN" sz="1200" b="0" i="0" kern="1200" dirty="0" smtClean="0">
                          <a:solidFill>
                            <a:schemeClr val="dk1"/>
                          </a:solidFill>
                          <a:latin typeface="+mn-lt"/>
                          <a:ea typeface="+mn-ea"/>
                          <a:cs typeface="+mn-cs"/>
                        </a:rPr>
                        <a:t>UNSIGNED BIG INT</a:t>
                      </a:r>
                      <a:r>
                        <a:rPr lang="zh-CN" altLang="en-US" sz="1200" b="0" i="0" kern="1200" dirty="0" smtClean="0">
                          <a:solidFill>
                            <a:schemeClr val="dk1"/>
                          </a:solidFill>
                          <a:latin typeface="+mn-lt"/>
                          <a:ea typeface="+mn-ea"/>
                          <a:cs typeface="+mn-cs"/>
                        </a:rPr>
                        <a:t>、</a:t>
                      </a:r>
                      <a:r>
                        <a:rPr lang="en-US" altLang="zh-CN" sz="1200" b="0" i="0" kern="1200" dirty="0" smtClean="0">
                          <a:solidFill>
                            <a:schemeClr val="dk1"/>
                          </a:solidFill>
                          <a:latin typeface="+mn-lt"/>
                          <a:ea typeface="+mn-ea"/>
                          <a:cs typeface="+mn-cs"/>
                        </a:rPr>
                        <a:t>INT2</a:t>
                      </a:r>
                      <a:r>
                        <a:rPr lang="zh-CN" altLang="en-US" sz="1200" b="0" i="0" kern="1200" dirty="0" smtClean="0">
                          <a:solidFill>
                            <a:schemeClr val="dk1"/>
                          </a:solidFill>
                          <a:latin typeface="+mn-lt"/>
                          <a:ea typeface="+mn-ea"/>
                          <a:cs typeface="+mn-cs"/>
                        </a:rPr>
                        <a:t>、</a:t>
                      </a:r>
                      <a:r>
                        <a:rPr lang="en-US" altLang="zh-CN" sz="1200" b="0" i="0" kern="1200" dirty="0" smtClean="0">
                          <a:solidFill>
                            <a:schemeClr val="dk1"/>
                          </a:solidFill>
                          <a:latin typeface="+mn-lt"/>
                          <a:ea typeface="+mn-ea"/>
                          <a:cs typeface="+mn-cs"/>
                        </a:rPr>
                        <a:t>INT8</a:t>
                      </a:r>
                      <a:endParaRPr lang="zh-CN" altLang="en-US" sz="1200" dirty="0"/>
                    </a:p>
                  </a:txBody>
                  <a:tcPr/>
                </a:tc>
                <a:tc>
                  <a:txBody>
                    <a:bodyPr/>
                    <a:lstStyle/>
                    <a:p>
                      <a:pPr algn="l"/>
                      <a:r>
                        <a:rPr lang="en-US" altLang="zh-CN" sz="1200" b="1" dirty="0" smtClean="0"/>
                        <a:t>INTEGER</a:t>
                      </a:r>
                      <a:endParaRPr lang="zh-CN" alt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n-lt"/>
                          <a:ea typeface="华文楷体" pitchFamily="2" charset="-122"/>
                        </a:rPr>
                        <a:t>如果类型字符串中包含</a:t>
                      </a:r>
                      <a:r>
                        <a:rPr lang="en-US" altLang="zh-CN" sz="1200" dirty="0" smtClean="0">
                          <a:latin typeface="+mn-lt"/>
                          <a:ea typeface="华文楷体" pitchFamily="2" charset="-122"/>
                        </a:rPr>
                        <a:t>"INT"</a:t>
                      </a:r>
                      <a:r>
                        <a:rPr lang="zh-CN" altLang="en-US" sz="1200" dirty="0" smtClean="0">
                          <a:latin typeface="+mn-lt"/>
                          <a:ea typeface="华文楷体" pitchFamily="2" charset="-122"/>
                        </a:rPr>
                        <a:t>，那么该字段的亲缘类型是</a:t>
                      </a:r>
                      <a:r>
                        <a:rPr lang="en-US" altLang="zh-CN" sz="1200" dirty="0" smtClean="0">
                          <a:latin typeface="+mn-lt"/>
                          <a:ea typeface="华文楷体" pitchFamily="2" charset="-122"/>
                        </a:rPr>
                        <a:t>INTEGER</a:t>
                      </a:r>
                      <a:endParaRPr lang="zh-CN" altLang="en-US" sz="1200" dirty="0">
                        <a:latin typeface="+mn-lt"/>
                        <a:ea typeface="华文楷体" pitchFamily="2" charset="-122"/>
                      </a:endParaRPr>
                    </a:p>
                  </a:txBody>
                  <a:tcPr/>
                </a:tc>
              </a:tr>
              <a:tr h="510272">
                <a:tc>
                  <a:txBody>
                    <a:bodyPr/>
                    <a:lstStyle/>
                    <a:p>
                      <a:pPr marL="0" algn="l" defTabSz="914400" rtl="0" eaLnBrk="1" latinLnBrk="0" hangingPunct="1"/>
                      <a:r>
                        <a:rPr lang="en-US" altLang="zh-CN" sz="1200" kern="1200" dirty="0" smtClean="0">
                          <a:solidFill>
                            <a:schemeClr val="dk1"/>
                          </a:solidFill>
                          <a:latin typeface="+mn-lt"/>
                          <a:ea typeface="+mn-ea"/>
                          <a:cs typeface="+mn-cs"/>
                        </a:rPr>
                        <a:t>CHARACTER(20)</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VARCHAR(255)</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VARYING</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CHARACTER(255)</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NCHAR(55)</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NATIVE</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CHARACTER(70)</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NVARCHAR(100)</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TEXT</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CLOB</a:t>
                      </a:r>
                      <a:endParaRPr lang="zh-CN" altLang="en-US" sz="1200" kern="1200" dirty="0">
                        <a:solidFill>
                          <a:schemeClr val="dk1"/>
                        </a:solidFill>
                        <a:latin typeface="+mn-lt"/>
                        <a:ea typeface="+mn-ea"/>
                        <a:cs typeface="+mn-cs"/>
                      </a:endParaRPr>
                    </a:p>
                  </a:txBody>
                  <a:tcPr/>
                </a:tc>
                <a:tc>
                  <a:txBody>
                    <a:bodyPr/>
                    <a:lstStyle/>
                    <a:p>
                      <a:pPr algn="l"/>
                      <a:r>
                        <a:rPr lang="en-US" altLang="zh-CN" sz="1200" b="1" dirty="0" smtClean="0"/>
                        <a:t>TEXT</a:t>
                      </a:r>
                      <a:endParaRPr lang="zh-CN" altLang="en-US" sz="1200" b="1" dirty="0"/>
                    </a:p>
                  </a:txBody>
                  <a:tcPr/>
                </a:tc>
                <a:tc>
                  <a:txBody>
                    <a:bodyPr/>
                    <a:lstStyle/>
                    <a:p>
                      <a:pPr algn="l"/>
                      <a:r>
                        <a:rPr lang="zh-CN" altLang="en-US" sz="1200" dirty="0" smtClean="0">
                          <a:latin typeface="+mn-lt"/>
                          <a:ea typeface="华文楷体" pitchFamily="2" charset="-122"/>
                        </a:rPr>
                        <a:t>如果类型字符串中包含</a:t>
                      </a:r>
                      <a:r>
                        <a:rPr lang="en-US" altLang="zh-CN" sz="1200" dirty="0" smtClean="0">
                          <a:latin typeface="+mn-lt"/>
                          <a:ea typeface="华文楷体" pitchFamily="2" charset="-122"/>
                        </a:rPr>
                        <a:t>"CHAR"</a:t>
                      </a:r>
                      <a:r>
                        <a:rPr lang="zh-CN" altLang="en-US" sz="1200" dirty="0" smtClean="0">
                          <a:latin typeface="+mn-lt"/>
                          <a:ea typeface="华文楷体" pitchFamily="2" charset="-122"/>
                        </a:rPr>
                        <a:t>、</a:t>
                      </a:r>
                      <a:r>
                        <a:rPr lang="en-US" altLang="zh-CN" sz="1200" dirty="0" smtClean="0">
                          <a:latin typeface="+mn-lt"/>
                          <a:ea typeface="华文楷体" pitchFamily="2" charset="-122"/>
                        </a:rPr>
                        <a:t>"CLOB"</a:t>
                      </a:r>
                      <a:r>
                        <a:rPr lang="zh-CN" altLang="en-US" sz="1200" dirty="0" smtClean="0">
                          <a:latin typeface="+mn-lt"/>
                          <a:ea typeface="华文楷体" pitchFamily="2" charset="-122"/>
                        </a:rPr>
                        <a:t>或</a:t>
                      </a:r>
                      <a:r>
                        <a:rPr lang="en-US" altLang="zh-CN" sz="1200" dirty="0" smtClean="0">
                          <a:latin typeface="+mn-lt"/>
                          <a:ea typeface="华文楷体" pitchFamily="2" charset="-122"/>
                        </a:rPr>
                        <a:t>"TEXT"</a:t>
                      </a:r>
                      <a:r>
                        <a:rPr lang="zh-CN" altLang="en-US" sz="1200" dirty="0" smtClean="0">
                          <a:latin typeface="+mn-lt"/>
                          <a:ea typeface="华文楷体" pitchFamily="2" charset="-122"/>
                        </a:rPr>
                        <a:t>，那么该字段的亲缘类型是</a:t>
                      </a:r>
                      <a:r>
                        <a:rPr lang="en-US" altLang="zh-CN" sz="1200" dirty="0" smtClean="0">
                          <a:latin typeface="+mn-lt"/>
                          <a:ea typeface="华文楷体" pitchFamily="2" charset="-122"/>
                        </a:rPr>
                        <a:t>TEXT</a:t>
                      </a:r>
                      <a:r>
                        <a:rPr lang="zh-CN" altLang="en-US" sz="1200" dirty="0" smtClean="0">
                          <a:latin typeface="+mn-lt"/>
                          <a:ea typeface="华文楷体" pitchFamily="2" charset="-122"/>
                        </a:rPr>
                        <a:t>，如</a:t>
                      </a:r>
                      <a:r>
                        <a:rPr lang="en-US" altLang="zh-CN" sz="1200" dirty="0" smtClean="0">
                          <a:latin typeface="+mn-lt"/>
                          <a:ea typeface="华文楷体" pitchFamily="2" charset="-122"/>
                        </a:rPr>
                        <a:t>VARCHAR</a:t>
                      </a:r>
                      <a:endParaRPr lang="zh-CN" altLang="en-US" sz="1200" dirty="0">
                        <a:latin typeface="+mn-lt"/>
                        <a:ea typeface="华文楷体" pitchFamily="2" charset="-122"/>
                      </a:endParaRPr>
                    </a:p>
                  </a:txBody>
                  <a:tcPr/>
                </a:tc>
              </a:tr>
              <a:tr h="510272">
                <a:tc>
                  <a:txBody>
                    <a:bodyPr/>
                    <a:lstStyle/>
                    <a:p>
                      <a:pPr algn="l"/>
                      <a:r>
                        <a:rPr lang="en-US" altLang="zh-CN" sz="1200" dirty="0" smtClean="0"/>
                        <a:t>BLOB</a:t>
                      </a:r>
                      <a:endParaRPr lang="zh-CN" altLang="en-US" sz="1200" dirty="0"/>
                    </a:p>
                  </a:txBody>
                  <a:tcPr/>
                </a:tc>
                <a:tc>
                  <a:txBody>
                    <a:bodyPr/>
                    <a:lstStyle/>
                    <a:p>
                      <a:pPr algn="l"/>
                      <a:r>
                        <a:rPr lang="en-US" altLang="zh-CN" sz="1200" b="1" dirty="0" smtClean="0"/>
                        <a:t>NONE</a:t>
                      </a:r>
                      <a:endParaRPr lang="zh-CN" altLang="en-US" sz="1200" b="1" dirty="0"/>
                    </a:p>
                  </a:txBody>
                  <a:tcPr/>
                </a:tc>
                <a:tc>
                  <a:txBody>
                    <a:bodyPr/>
                    <a:lstStyle/>
                    <a:p>
                      <a:pPr algn="l"/>
                      <a:r>
                        <a:rPr lang="zh-CN" altLang="en-US" sz="1200" dirty="0" smtClean="0">
                          <a:latin typeface="+mn-lt"/>
                          <a:ea typeface="华文楷体" pitchFamily="2" charset="-122"/>
                        </a:rPr>
                        <a:t>如果类型字符串中包含</a:t>
                      </a:r>
                      <a:r>
                        <a:rPr lang="en-US" altLang="zh-CN" sz="1200" dirty="0" smtClean="0">
                          <a:latin typeface="+mn-lt"/>
                          <a:ea typeface="华文楷体" pitchFamily="2" charset="-122"/>
                        </a:rPr>
                        <a:t>"BLOB"</a:t>
                      </a:r>
                      <a:r>
                        <a:rPr lang="zh-CN" altLang="en-US" sz="1200" dirty="0" smtClean="0">
                          <a:latin typeface="+mn-lt"/>
                          <a:ea typeface="华文楷体" pitchFamily="2" charset="-122"/>
                        </a:rPr>
                        <a:t>，那么该字段的亲缘类型是</a:t>
                      </a:r>
                      <a:r>
                        <a:rPr lang="en-US" altLang="zh-CN" sz="1200" dirty="0" smtClean="0">
                          <a:latin typeface="+mn-lt"/>
                          <a:ea typeface="华文楷体" pitchFamily="2" charset="-122"/>
                        </a:rPr>
                        <a:t>NONE</a:t>
                      </a:r>
                      <a:endParaRPr lang="zh-CN" altLang="en-US" sz="1200" dirty="0">
                        <a:latin typeface="+mn-lt"/>
                        <a:ea typeface="华文楷体" pitchFamily="2" charset="-122"/>
                      </a:endParaRPr>
                    </a:p>
                  </a:txBody>
                  <a:tcPr/>
                </a:tc>
              </a:tr>
              <a:tr h="510272">
                <a:tc>
                  <a:txBody>
                    <a:bodyPr/>
                    <a:lstStyle/>
                    <a:p>
                      <a:pPr algn="l"/>
                      <a:r>
                        <a:rPr lang="en-US" altLang="zh-CN" sz="1200" kern="1200" dirty="0" smtClean="0">
                          <a:solidFill>
                            <a:schemeClr val="dk1"/>
                          </a:solidFill>
                          <a:latin typeface="+mn-lt"/>
                          <a:ea typeface="+mn-ea"/>
                          <a:cs typeface="+mn-cs"/>
                        </a:rPr>
                        <a:t>REAL</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DOUBLE</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DOUBLE PRECISION</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FLOAT</a:t>
                      </a:r>
                      <a:endParaRPr lang="zh-CN" altLang="en-US" sz="1200" kern="1200" dirty="0">
                        <a:solidFill>
                          <a:schemeClr val="dk1"/>
                        </a:solidFill>
                        <a:latin typeface="+mn-lt"/>
                        <a:ea typeface="+mn-ea"/>
                        <a:cs typeface="+mn-cs"/>
                      </a:endParaRPr>
                    </a:p>
                  </a:txBody>
                  <a:tcPr/>
                </a:tc>
                <a:tc>
                  <a:txBody>
                    <a:bodyPr/>
                    <a:lstStyle/>
                    <a:p>
                      <a:pPr algn="l"/>
                      <a:r>
                        <a:rPr lang="en-US" altLang="zh-CN" sz="1200" b="1" dirty="0" smtClean="0"/>
                        <a:t>REAL</a:t>
                      </a:r>
                      <a:endParaRPr lang="zh-CN" altLang="en-US" sz="1200" b="1" dirty="0"/>
                    </a:p>
                  </a:txBody>
                  <a:tcPr/>
                </a:tc>
                <a:tc>
                  <a:txBody>
                    <a:bodyPr/>
                    <a:lstStyle/>
                    <a:p>
                      <a:pPr algn="l"/>
                      <a:r>
                        <a:rPr lang="zh-CN" altLang="en-US" sz="1200" dirty="0" smtClean="0">
                          <a:latin typeface="+mn-lt"/>
                          <a:ea typeface="华文楷体" pitchFamily="2" charset="-122"/>
                        </a:rPr>
                        <a:t>如果类型字符串中包含</a:t>
                      </a:r>
                      <a:r>
                        <a:rPr lang="en-US" altLang="zh-CN" sz="1200" dirty="0" smtClean="0">
                          <a:latin typeface="+mn-lt"/>
                          <a:ea typeface="华文楷体" pitchFamily="2" charset="-122"/>
                        </a:rPr>
                        <a:t>"REAL"</a:t>
                      </a:r>
                      <a:r>
                        <a:rPr lang="zh-CN" altLang="en-US" sz="1200" dirty="0" smtClean="0">
                          <a:latin typeface="+mn-lt"/>
                          <a:ea typeface="华文楷体" pitchFamily="2" charset="-122"/>
                        </a:rPr>
                        <a:t>、</a:t>
                      </a:r>
                      <a:r>
                        <a:rPr lang="en-US" altLang="zh-CN" sz="1200" dirty="0" smtClean="0">
                          <a:latin typeface="+mn-lt"/>
                          <a:ea typeface="华文楷体" pitchFamily="2" charset="-122"/>
                        </a:rPr>
                        <a:t>"FLOAT"</a:t>
                      </a:r>
                      <a:r>
                        <a:rPr lang="zh-CN" altLang="en-US" sz="1200" dirty="0" smtClean="0">
                          <a:latin typeface="+mn-lt"/>
                          <a:ea typeface="华文楷体" pitchFamily="2" charset="-122"/>
                        </a:rPr>
                        <a:t>或</a:t>
                      </a:r>
                      <a:r>
                        <a:rPr lang="en-US" altLang="zh-CN" sz="1200" dirty="0" smtClean="0">
                          <a:latin typeface="+mn-lt"/>
                          <a:ea typeface="华文楷体" pitchFamily="2" charset="-122"/>
                        </a:rPr>
                        <a:t>"DOUBLE"</a:t>
                      </a:r>
                      <a:r>
                        <a:rPr lang="zh-CN" altLang="en-US" sz="1200" dirty="0" smtClean="0">
                          <a:latin typeface="+mn-lt"/>
                          <a:ea typeface="华文楷体" pitchFamily="2" charset="-122"/>
                        </a:rPr>
                        <a:t>，那么该字段的亲缘类型是</a:t>
                      </a:r>
                      <a:r>
                        <a:rPr lang="en-US" altLang="zh-CN" sz="1200" dirty="0" smtClean="0">
                          <a:latin typeface="+mn-lt"/>
                          <a:ea typeface="华文楷体" pitchFamily="2" charset="-122"/>
                        </a:rPr>
                        <a:t>REAL</a:t>
                      </a:r>
                      <a:endParaRPr lang="zh-CN" altLang="en-US" sz="1200" dirty="0">
                        <a:latin typeface="+mn-lt"/>
                        <a:ea typeface="华文楷体" pitchFamily="2" charset="-122"/>
                      </a:endParaRPr>
                    </a:p>
                  </a:txBody>
                  <a:tcPr/>
                </a:tc>
              </a:tr>
              <a:tr h="510272">
                <a:tc>
                  <a:txBody>
                    <a:bodyPr/>
                    <a:lstStyle/>
                    <a:p>
                      <a:pPr algn="l"/>
                      <a:r>
                        <a:rPr lang="en-US" altLang="zh-CN" sz="1200" kern="1200" dirty="0" smtClean="0">
                          <a:solidFill>
                            <a:schemeClr val="dk1"/>
                          </a:solidFill>
                          <a:latin typeface="+mn-lt"/>
                          <a:ea typeface="+mn-ea"/>
                          <a:cs typeface="+mn-cs"/>
                        </a:rPr>
                        <a:t>NUMERIC</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DECIMAL(10,5)</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BOOLEAN</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DATE</a:t>
                      </a:r>
                      <a:r>
                        <a:rPr lang="zh-CN" altLang="en-US" sz="1200" kern="1200" dirty="0" smtClean="0">
                          <a:solidFill>
                            <a:schemeClr val="dk1"/>
                          </a:solidFill>
                          <a:latin typeface="+mn-lt"/>
                          <a:ea typeface="+mn-ea"/>
                          <a:cs typeface="+mn-cs"/>
                        </a:rPr>
                        <a:t>、</a:t>
                      </a:r>
                      <a:r>
                        <a:rPr lang="en-US" altLang="zh-CN" sz="1200" kern="1200" dirty="0" smtClean="0">
                          <a:solidFill>
                            <a:schemeClr val="dk1"/>
                          </a:solidFill>
                          <a:latin typeface="+mn-lt"/>
                          <a:ea typeface="+mn-ea"/>
                          <a:cs typeface="+mn-cs"/>
                        </a:rPr>
                        <a:t>DATETIME</a:t>
                      </a:r>
                      <a:endParaRPr lang="zh-CN" altLang="en-US" sz="1200" kern="1200" dirty="0">
                        <a:solidFill>
                          <a:schemeClr val="dk1"/>
                        </a:solidFill>
                        <a:latin typeface="+mn-lt"/>
                        <a:ea typeface="+mn-ea"/>
                        <a:cs typeface="+mn-cs"/>
                      </a:endParaRPr>
                    </a:p>
                  </a:txBody>
                  <a:tcPr/>
                </a:tc>
                <a:tc>
                  <a:txBody>
                    <a:bodyPr/>
                    <a:lstStyle/>
                    <a:p>
                      <a:pPr algn="l"/>
                      <a:r>
                        <a:rPr lang="en-US" altLang="zh-CN" sz="1200" b="1" dirty="0" smtClean="0"/>
                        <a:t>NUMERIC</a:t>
                      </a:r>
                      <a:endParaRPr lang="zh-CN" alt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n-lt"/>
                          <a:ea typeface="华文楷体" pitchFamily="2" charset="-122"/>
                        </a:rPr>
                        <a:t>其余情况下，字段的亲缘类型为</a:t>
                      </a:r>
                      <a:r>
                        <a:rPr lang="en-US" altLang="zh-CN" sz="1200" dirty="0" smtClean="0">
                          <a:latin typeface="+mn-lt"/>
                          <a:ea typeface="华文楷体" pitchFamily="2" charset="-122"/>
                        </a:rPr>
                        <a:t>NUMERIC</a:t>
                      </a:r>
                      <a:endParaRPr lang="zh-CN" altLang="en-US" sz="1200" dirty="0" smtClean="0">
                        <a:latin typeface="+mn-lt"/>
                        <a:ea typeface="华文楷体" pitchFamily="2" charset="-122"/>
                      </a:endParaRPr>
                    </a:p>
                  </a:txBody>
                  <a:tcPr/>
                </a:tc>
              </a:tr>
            </a:tbl>
          </a:graphicData>
        </a:graphic>
      </p:graphicFrame>
      <p:sp>
        <p:nvSpPr>
          <p:cNvPr id="5" name="TextBox 4"/>
          <p:cNvSpPr txBox="1"/>
          <p:nvPr/>
        </p:nvSpPr>
        <p:spPr>
          <a:xfrm>
            <a:off x="1" y="5643578"/>
            <a:ext cx="9143999" cy="715581"/>
          </a:xfrm>
          <a:prstGeom prst="rect">
            <a:avLst/>
          </a:prstGeom>
          <a:solidFill>
            <a:schemeClr val="bg1"/>
          </a:solidFill>
          <a:ln>
            <a:noFill/>
          </a:ln>
        </p:spPr>
        <p:txBody>
          <a:bodyPr wrap="square" rtlCol="0">
            <a:spAutoFit/>
          </a:bodyPr>
          <a:lstStyle/>
          <a:p>
            <a:r>
              <a:rPr lang="en-US" altLang="zh-CN" b="0" dirty="0" smtClean="0">
                <a:latin typeface="+mj-lt"/>
                <a:ea typeface="华文楷体" pitchFamily="2" charset="-122"/>
              </a:rPr>
              <a:t>	</a:t>
            </a:r>
            <a:r>
              <a:rPr lang="zh-CN" altLang="en-US" b="0" dirty="0" smtClean="0">
                <a:latin typeface="+mj-lt"/>
                <a:ea typeface="华文楷体" pitchFamily="2" charset="-122"/>
              </a:rPr>
              <a:t>为了和其他</a:t>
            </a:r>
            <a:r>
              <a:rPr lang="en-US" altLang="zh-CN" b="0" dirty="0" smtClean="0">
                <a:latin typeface="+mj-lt"/>
                <a:ea typeface="华文楷体" pitchFamily="2" charset="-122"/>
              </a:rPr>
              <a:t>DBMS</a:t>
            </a:r>
            <a:r>
              <a:rPr lang="zh-CN" altLang="en-US" b="0" dirty="0" smtClean="0">
                <a:latin typeface="+mj-lt"/>
                <a:ea typeface="华文楷体" pitchFamily="2" charset="-122"/>
              </a:rPr>
              <a:t>以及</a:t>
            </a:r>
            <a:r>
              <a:rPr lang="en-US" altLang="zh-CN" b="0" dirty="0" smtClean="0">
                <a:latin typeface="+mj-lt"/>
                <a:ea typeface="华文楷体" pitchFamily="2" charset="-122"/>
              </a:rPr>
              <a:t>SQL</a:t>
            </a:r>
            <a:r>
              <a:rPr lang="zh-CN" altLang="en-US" b="0" dirty="0" smtClean="0">
                <a:latin typeface="+mj-lt"/>
                <a:ea typeface="华文楷体" pitchFamily="2" charset="-122"/>
              </a:rPr>
              <a:t>标准兼容，在</a:t>
            </a:r>
            <a:r>
              <a:rPr lang="en-US" altLang="zh-CN" b="0" dirty="0" smtClean="0">
                <a:latin typeface="+mj-lt"/>
                <a:ea typeface="华文楷体" pitchFamily="2" charset="-122"/>
              </a:rPr>
              <a:t>CREATE TABLE</a:t>
            </a:r>
            <a:r>
              <a:rPr lang="zh-CN" altLang="en-US" b="0" dirty="0" smtClean="0">
                <a:latin typeface="+mj-lt"/>
                <a:ea typeface="华文楷体" pitchFamily="2" charset="-122"/>
              </a:rPr>
              <a:t>中指定列类型</a:t>
            </a:r>
            <a:endParaRPr lang="en-US" altLang="zh-CN" b="0" dirty="0" smtClean="0">
              <a:latin typeface="+mj-lt"/>
              <a:ea typeface="华文楷体" pitchFamily="2" charset="-122"/>
            </a:endParaRPr>
          </a:p>
          <a:p>
            <a:r>
              <a:rPr lang="en-US" altLang="zh-CN" b="0" dirty="0" smtClean="0">
                <a:latin typeface="+mj-lt"/>
                <a:ea typeface="华文楷体" pitchFamily="2" charset="-122"/>
              </a:rPr>
              <a:t>	SQLite</a:t>
            </a:r>
            <a:r>
              <a:rPr lang="zh-CN" altLang="en-US" b="0" dirty="0" smtClean="0">
                <a:latin typeface="+mj-lt"/>
                <a:ea typeface="华文楷体" pitchFamily="2" charset="-122"/>
              </a:rPr>
              <a:t>提出列相似性（</a:t>
            </a:r>
            <a:r>
              <a:rPr lang="en-US" altLang="zh-CN" b="0" dirty="0" smtClean="0">
                <a:latin typeface="+mj-lt"/>
                <a:ea typeface="华文楷体" pitchFamily="2" charset="-122"/>
              </a:rPr>
              <a:t>Column Affinity</a:t>
            </a:r>
            <a:r>
              <a:rPr lang="zh-CN" altLang="en-US" b="0" dirty="0" smtClean="0">
                <a:latin typeface="+mj-lt"/>
                <a:ea typeface="华文楷体" pitchFamily="2" charset="-122"/>
              </a:rPr>
              <a:t>），即列的属性或亲缘类</a:t>
            </a:r>
            <a:endParaRPr lang="zh-CN" altLang="en-US" b="0" dirty="0">
              <a:latin typeface="+mj-lt"/>
              <a:ea typeface="华文楷体" pitchFamily="2"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2062103"/>
          </a:xfrm>
          <a:prstGeom prst="rect">
            <a:avLst/>
          </a:prstGeom>
          <a:noFill/>
        </p:spPr>
        <p:txBody>
          <a:bodyPr wrap="square" rtlCol="0">
            <a:spAutoFit/>
          </a:bodyPr>
          <a:lstStyle/>
          <a:p>
            <a:r>
              <a:rPr lang="zh-CN" altLang="en-US" sz="2800" dirty="0" smtClean="0">
                <a:latin typeface="+mj-lt"/>
                <a:ea typeface="华文楷体" pitchFamily="2" charset="-122"/>
              </a:rPr>
              <a:t>事务</a:t>
            </a:r>
            <a:endParaRPr lang="en-US" altLang="zh-CN" sz="2800" dirty="0" smtClean="0">
              <a:latin typeface="+mj-lt"/>
              <a:ea typeface="华文楷体" pitchFamily="2" charset="-122"/>
            </a:endParaRPr>
          </a:p>
          <a:p>
            <a:endParaRPr lang="en-US" altLang="zh-CN" sz="2000" b="0" dirty="0" smtClean="0">
              <a:latin typeface="+mj-lt"/>
              <a:ea typeface="华文楷体" pitchFamily="2" charset="-122"/>
            </a:endParaRPr>
          </a:p>
          <a:p>
            <a:r>
              <a:rPr lang="en-US" altLang="zh-CN" sz="2000" b="0" dirty="0" smtClean="0">
                <a:latin typeface="+mj-lt"/>
                <a:ea typeface="华文楷体" pitchFamily="2" charset="-122"/>
              </a:rPr>
              <a:t>	</a:t>
            </a:r>
            <a:r>
              <a:rPr lang="zh-CN" altLang="en-US" sz="2000" b="0" dirty="0" smtClean="0">
                <a:ea typeface="华文楷体" pitchFamily="2" charset="-122"/>
              </a:rPr>
              <a:t>命令：</a:t>
            </a:r>
            <a:r>
              <a:rPr lang="en-US" altLang="zh-CN" sz="2000" b="0" dirty="0" smtClean="0">
                <a:ea typeface="华文楷体" pitchFamily="2" charset="-122"/>
              </a:rPr>
              <a:t>begin</a:t>
            </a:r>
            <a:r>
              <a:rPr lang="zh-CN" altLang="en-US" sz="2000" b="0" dirty="0" smtClean="0">
                <a:ea typeface="华文楷体" pitchFamily="2" charset="-122"/>
              </a:rPr>
              <a:t>、</a:t>
            </a:r>
            <a:r>
              <a:rPr lang="en-US" altLang="zh-CN" sz="2000" b="0" dirty="0" smtClean="0">
                <a:ea typeface="华文楷体" pitchFamily="2" charset="-122"/>
              </a:rPr>
              <a:t>commit</a:t>
            </a:r>
            <a:r>
              <a:rPr lang="zh-CN" altLang="en-US" sz="2000" b="0" dirty="0" smtClean="0">
                <a:ea typeface="华文楷体" pitchFamily="2" charset="-122"/>
              </a:rPr>
              <a:t>、</a:t>
            </a:r>
            <a:r>
              <a:rPr lang="en-US" altLang="zh-CN" sz="2000" b="0" dirty="0" smtClean="0">
                <a:ea typeface="华文楷体" pitchFamily="2" charset="-122"/>
              </a:rPr>
              <a:t>rollback</a:t>
            </a:r>
            <a:endParaRPr lang="en-US" altLang="zh-CN" sz="2000" b="0" dirty="0" smtClean="0">
              <a:latin typeface="+mj-lt"/>
              <a:ea typeface="华文楷体" pitchFamily="2" charset="-122"/>
            </a:endParaRPr>
          </a:p>
          <a:p>
            <a:r>
              <a:rPr lang="en-US" altLang="zh-CN" sz="2000" dirty="0" smtClean="0">
                <a:latin typeface="+mj-lt"/>
                <a:ea typeface="华文楷体" pitchFamily="2" charset="-122"/>
              </a:rPr>
              <a:t>	</a:t>
            </a:r>
          </a:p>
          <a:p>
            <a:r>
              <a:rPr lang="en-US" altLang="zh-CN" sz="2000" b="0" dirty="0" smtClean="0">
                <a:latin typeface="+mj-lt"/>
                <a:ea typeface="华文楷体" pitchFamily="2" charset="-122"/>
              </a:rPr>
              <a:t>	</a:t>
            </a:r>
            <a:r>
              <a:rPr lang="zh-CN" altLang="en-US" sz="2000" b="0" dirty="0" smtClean="0">
                <a:latin typeface="+mj-lt"/>
                <a:ea typeface="华文楷体" pitchFamily="2" charset="-122"/>
              </a:rPr>
              <a:t>默认情况下，</a:t>
            </a:r>
            <a:r>
              <a:rPr lang="en-US" altLang="zh-CN" sz="2000" b="0" dirty="0" smtClean="0">
                <a:latin typeface="+mj-lt"/>
                <a:ea typeface="华文楷体" pitchFamily="2" charset="-122"/>
              </a:rPr>
              <a:t>SQLite</a:t>
            </a:r>
            <a:r>
              <a:rPr lang="zh-CN" altLang="en-US" sz="2000" b="0" dirty="0" smtClean="0">
                <a:latin typeface="+mj-lt"/>
                <a:ea typeface="华文楷体" pitchFamily="2" charset="-122"/>
              </a:rPr>
              <a:t>单条</a:t>
            </a:r>
            <a:r>
              <a:rPr lang="en-US" altLang="zh-CN" sz="2000" b="0" dirty="0" smtClean="0">
                <a:latin typeface="+mj-lt"/>
                <a:ea typeface="华文楷体" pitchFamily="2" charset="-122"/>
              </a:rPr>
              <a:t>SQL</a:t>
            </a:r>
            <a:r>
              <a:rPr lang="zh-CN" altLang="en-US" sz="2000" b="0" dirty="0" smtClean="0">
                <a:latin typeface="+mj-lt"/>
                <a:ea typeface="华文楷体" pitchFamily="2" charset="-122"/>
              </a:rPr>
              <a:t>语句自成事务（自动提交）</a:t>
            </a:r>
            <a:endParaRPr lang="en-US" altLang="zh-CN" sz="2000" b="0" dirty="0" smtClean="0">
              <a:latin typeface="+mj-lt"/>
              <a:ea typeface="华文楷体" pitchFamily="2" charset="-122"/>
            </a:endParaRPr>
          </a:p>
        </p:txBody>
      </p:sp>
      <p:graphicFrame>
        <p:nvGraphicFramePr>
          <p:cNvPr id="10" name="对象 9"/>
          <p:cNvGraphicFramePr>
            <a:graphicFrameLocks noChangeAspect="1"/>
          </p:cNvGraphicFramePr>
          <p:nvPr/>
        </p:nvGraphicFramePr>
        <p:xfrm>
          <a:off x="2428860" y="3143248"/>
          <a:ext cx="3452831" cy="3032843"/>
        </p:xfrm>
        <a:graphic>
          <a:graphicData uri="http://schemas.openxmlformats.org/presentationml/2006/ole">
            <p:oleObj spid="_x0000_s167938" name="Visio" r:id="rId4" imgW="1474740" imgH="1294771" progId="Visio.Drawing.11">
              <p:embed/>
            </p:oleObj>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5024452"/>
          </a:xfrm>
          <a:prstGeom prst="rect">
            <a:avLst/>
          </a:prstGeom>
          <a:noFill/>
        </p:spPr>
        <p:txBody>
          <a:bodyPr wrap="square" rtlCol="0">
            <a:spAutoFit/>
          </a:bodyPr>
          <a:lstStyle/>
          <a:p>
            <a:r>
              <a:rPr lang="zh-CN" altLang="en-US" sz="2800" dirty="0" smtClean="0">
                <a:latin typeface="+mj-lt"/>
                <a:ea typeface="华文楷体" pitchFamily="2" charset="-122"/>
              </a:rPr>
              <a:t>事务</a:t>
            </a:r>
            <a:endParaRPr lang="en-US" altLang="zh-CN" sz="2800" b="0" dirty="0" smtClean="0">
              <a:latin typeface="+mj-lt"/>
              <a:ea typeface="华文楷体" pitchFamily="2" charset="-122"/>
            </a:endParaRPr>
          </a:p>
          <a:p>
            <a:r>
              <a:rPr lang="en-US" altLang="zh-CN" dirty="0" smtClean="0">
                <a:latin typeface="+mj-lt"/>
                <a:ea typeface="华文楷体" pitchFamily="2" charset="-122"/>
              </a:rPr>
              <a:t>	</a:t>
            </a:r>
          </a:p>
          <a:p>
            <a:r>
              <a:rPr lang="en-US" altLang="zh-CN" b="0" dirty="0" smtClean="0">
                <a:latin typeface="+mj-lt"/>
                <a:ea typeface="华文楷体" pitchFamily="2" charset="-122"/>
              </a:rPr>
              <a:t>	</a:t>
            </a:r>
            <a:r>
              <a:rPr lang="zh-CN" altLang="en-US" b="0" dirty="0" smtClean="0">
                <a:latin typeface="+mj-lt"/>
                <a:ea typeface="华文楷体" pitchFamily="2" charset="-122"/>
              </a:rPr>
              <a:t>由</a:t>
            </a:r>
            <a:r>
              <a:rPr lang="en-US" altLang="zh-CN" b="0" dirty="0" smtClean="0">
                <a:latin typeface="+mj-lt"/>
                <a:ea typeface="华文楷体" pitchFamily="2" charset="-122"/>
              </a:rPr>
              <a:t>begin</a:t>
            </a:r>
            <a:r>
              <a:rPr lang="zh-CN" altLang="en-US" b="0" dirty="0" smtClean="0">
                <a:latin typeface="+mj-lt"/>
                <a:ea typeface="华文楷体" pitchFamily="2" charset="-122"/>
              </a:rPr>
              <a:t>和</a:t>
            </a:r>
            <a:r>
              <a:rPr lang="en-US" altLang="zh-CN" b="0" dirty="0" smtClean="0">
                <a:latin typeface="+mj-lt"/>
                <a:ea typeface="华文楷体" pitchFamily="2" charset="-122"/>
              </a:rPr>
              <a:t>commit</a:t>
            </a:r>
            <a:r>
              <a:rPr lang="zh-CN" altLang="en-US" b="0" dirty="0" smtClean="0">
                <a:latin typeface="+mj-lt"/>
                <a:ea typeface="华文楷体" pitchFamily="2" charset="-122"/>
              </a:rPr>
              <a:t>之间的一组操作组成一项事务</a:t>
            </a:r>
            <a:endParaRPr lang="en-US" altLang="zh-CN" b="0" dirty="0" smtClean="0">
              <a:latin typeface="+mj-lt"/>
              <a:ea typeface="华文楷体" pitchFamily="2" charset="-122"/>
            </a:endParaRPr>
          </a:p>
          <a:p>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事务性保证了一项操作或一组操作</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要么</a:t>
            </a:r>
            <a:r>
              <a:rPr lang="en-US" altLang="zh-CN" b="0" dirty="0" smtClean="0">
                <a:latin typeface="+mj-lt"/>
                <a:ea typeface="华文楷体" pitchFamily="2" charset="-122"/>
              </a:rPr>
              <a:t>100%</a:t>
            </a:r>
            <a:r>
              <a:rPr lang="zh-CN" altLang="en-US" b="0" dirty="0" smtClean="0">
                <a:latin typeface="+mj-lt"/>
                <a:ea typeface="华文楷体" pitchFamily="2" charset="-122"/>
              </a:rPr>
              <a:t>完成</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要么全部没有执行</a:t>
            </a:r>
            <a:endParaRPr lang="en-US" altLang="zh-CN" b="0" dirty="0" smtClean="0">
              <a:latin typeface="+mj-lt"/>
              <a:ea typeface="华文楷体" pitchFamily="2" charset="-122"/>
            </a:endParaRPr>
          </a:p>
          <a:p>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示例：</a:t>
            </a:r>
            <a:endParaRPr lang="en-US" altLang="zh-CN" b="0" dirty="0" smtClean="0">
              <a:latin typeface="+mj-lt"/>
              <a:ea typeface="华文楷体" pitchFamily="2" charset="-122"/>
            </a:endParaRPr>
          </a:p>
          <a:p>
            <a:r>
              <a:rPr lang="en-US" altLang="zh-CN" b="0" dirty="0" smtClean="0">
                <a:latin typeface="+mj-lt"/>
                <a:ea typeface="华文楷体" pitchFamily="2" charset="-122"/>
              </a:rPr>
              <a:t>	begin</a:t>
            </a:r>
            <a:r>
              <a:rPr lang="zh-CN" altLang="en-US" b="0" dirty="0" smtClean="0">
                <a:latin typeface="+mj-lt"/>
                <a:ea typeface="华文楷体" pitchFamily="2" charset="-122"/>
              </a:rPr>
              <a:t>；</a:t>
            </a:r>
            <a:endParaRPr lang="en-US" altLang="zh-CN" b="0" dirty="0" smtClean="0">
              <a:latin typeface="+mj-lt"/>
              <a:ea typeface="华文楷体" pitchFamily="2" charset="-122"/>
            </a:endParaRPr>
          </a:p>
          <a:p>
            <a:r>
              <a:rPr lang="en-US" altLang="zh-CN" b="0" dirty="0" smtClean="0">
                <a:latin typeface="+mj-lt"/>
                <a:ea typeface="华文楷体" pitchFamily="2" charset="-122"/>
              </a:rPr>
              <a:t>	DELETE FROM test WHERE id = 5;</a:t>
            </a:r>
          </a:p>
          <a:p>
            <a:r>
              <a:rPr lang="en-US" altLang="zh-CN" b="0" dirty="0" smtClean="0">
                <a:latin typeface="+mj-lt"/>
                <a:ea typeface="华文楷体" pitchFamily="2" charset="-122"/>
              </a:rPr>
              <a:t>	rollback;</a:t>
            </a:r>
          </a:p>
          <a:p>
            <a:r>
              <a:rPr lang="en-US" altLang="zh-CN" b="0" dirty="0" smtClean="0">
                <a:latin typeface="+mj-lt"/>
                <a:ea typeface="华文楷体" pitchFamily="2" charset="-122"/>
              </a:rPr>
              <a:t>	DELETE FROM test WHERE goal = 88;</a:t>
            </a:r>
          </a:p>
          <a:p>
            <a:r>
              <a:rPr lang="en-US" altLang="zh-CN" b="0" dirty="0" smtClean="0">
                <a:latin typeface="+mj-lt"/>
                <a:ea typeface="华文楷体" pitchFamily="2" charset="-122"/>
              </a:rPr>
              <a:t>	commit;</a:t>
            </a:r>
          </a:p>
        </p:txBody>
      </p:sp>
      <p:graphicFrame>
        <p:nvGraphicFramePr>
          <p:cNvPr id="11" name="对象 10"/>
          <p:cNvGraphicFramePr>
            <a:graphicFrameLocks noChangeAspect="1"/>
          </p:cNvGraphicFramePr>
          <p:nvPr/>
        </p:nvGraphicFramePr>
        <p:xfrm>
          <a:off x="6286512" y="1142984"/>
          <a:ext cx="1500198" cy="5258981"/>
        </p:xfrm>
        <a:graphic>
          <a:graphicData uri="http://schemas.openxmlformats.org/presentationml/2006/ole">
            <p:oleObj spid="_x0000_s168966" name="Visio" r:id="rId3" imgW="574560" imgH="2014538" progId="Visio.Drawing.11">
              <p:embed/>
            </p:oleObj>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1215717"/>
          </a:xfrm>
          <a:prstGeom prst="rect">
            <a:avLst/>
          </a:prstGeom>
          <a:noFill/>
        </p:spPr>
        <p:txBody>
          <a:bodyPr wrap="square" rtlCol="0">
            <a:spAutoFit/>
          </a:bodyPr>
          <a:lstStyle/>
          <a:p>
            <a:r>
              <a:rPr lang="zh-CN" altLang="en-US" sz="2800" dirty="0" smtClean="0">
                <a:latin typeface="+mj-lt"/>
                <a:ea typeface="华文楷体" pitchFamily="2" charset="-122"/>
              </a:rPr>
              <a:t>冲突解决</a:t>
            </a:r>
            <a:endParaRPr lang="en-US" altLang="zh-CN" sz="2800" dirty="0" smtClean="0">
              <a:latin typeface="+mj-lt"/>
              <a:ea typeface="华文楷体" pitchFamily="2" charset="-122"/>
            </a:endParaRPr>
          </a:p>
          <a:p>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命令：</a:t>
            </a:r>
            <a:r>
              <a:rPr lang="en-US" altLang="zh-CN" b="0" dirty="0" smtClean="0">
                <a:latin typeface="+mj-lt"/>
                <a:ea typeface="华文楷体" pitchFamily="2" charset="-122"/>
              </a:rPr>
              <a:t>replace</a:t>
            </a:r>
            <a:r>
              <a:rPr lang="zh-CN" altLang="en-US" b="0" dirty="0" smtClean="0">
                <a:latin typeface="+mj-lt"/>
                <a:ea typeface="华文楷体" pitchFamily="2" charset="-122"/>
              </a:rPr>
              <a:t>、</a:t>
            </a:r>
            <a:r>
              <a:rPr lang="en-US" altLang="zh-CN" b="0" dirty="0" smtClean="0">
                <a:latin typeface="+mj-lt"/>
                <a:ea typeface="华文楷体" pitchFamily="2" charset="-122"/>
              </a:rPr>
              <a:t>ignore</a:t>
            </a:r>
            <a:r>
              <a:rPr lang="zh-CN" altLang="en-US" b="0" dirty="0" smtClean="0">
                <a:latin typeface="+mj-lt"/>
                <a:ea typeface="华文楷体" pitchFamily="2" charset="-122"/>
              </a:rPr>
              <a:t>、</a:t>
            </a:r>
            <a:r>
              <a:rPr lang="en-US" altLang="zh-CN" b="0" dirty="0" smtClean="0">
                <a:latin typeface="+mj-lt"/>
                <a:ea typeface="华文楷体" pitchFamily="2" charset="-122"/>
              </a:rPr>
              <a:t>fail</a:t>
            </a:r>
            <a:r>
              <a:rPr lang="zh-CN" altLang="en-US" b="0" dirty="0" smtClean="0">
                <a:latin typeface="+mj-lt"/>
                <a:ea typeface="华文楷体" pitchFamily="2" charset="-122"/>
              </a:rPr>
              <a:t>、</a:t>
            </a:r>
            <a:r>
              <a:rPr lang="en-US" altLang="zh-CN" b="0" dirty="0" smtClean="0">
                <a:latin typeface="+mj-lt"/>
                <a:ea typeface="华文楷体" pitchFamily="2" charset="-122"/>
              </a:rPr>
              <a:t>abort</a:t>
            </a:r>
            <a:r>
              <a:rPr lang="zh-CN" altLang="en-US" b="0" dirty="0" smtClean="0">
                <a:latin typeface="+mj-lt"/>
                <a:ea typeface="华文楷体" pitchFamily="2" charset="-122"/>
              </a:rPr>
              <a:t>、</a:t>
            </a:r>
            <a:r>
              <a:rPr lang="en-US" altLang="zh-CN" b="0" dirty="0" smtClean="0">
                <a:latin typeface="+mj-lt"/>
                <a:ea typeface="华文楷体" pitchFamily="2" charset="-122"/>
              </a:rPr>
              <a:t>rollback</a:t>
            </a:r>
            <a:endParaRPr lang="en-US" altLang="zh-CN" b="0" dirty="0" smtClean="0">
              <a:ea typeface="华文楷体" pitchFamily="2" charset="-122"/>
            </a:endParaRPr>
          </a:p>
        </p:txBody>
      </p:sp>
      <p:graphicFrame>
        <p:nvGraphicFramePr>
          <p:cNvPr id="5" name="对象 4"/>
          <p:cNvGraphicFramePr>
            <a:graphicFrameLocks noChangeAspect="1"/>
          </p:cNvGraphicFramePr>
          <p:nvPr/>
        </p:nvGraphicFramePr>
        <p:xfrm>
          <a:off x="571472" y="2000240"/>
          <a:ext cx="7775674" cy="1500198"/>
        </p:xfrm>
        <a:graphic>
          <a:graphicData uri="http://schemas.openxmlformats.org/presentationml/2006/ole">
            <p:oleObj spid="_x0000_s169987" name="Visio" r:id="rId3" imgW="3500820" imgH="677174" progId="Visio.Drawing.11">
              <p:embed/>
            </p:oleObj>
          </a:graphicData>
        </a:graphic>
      </p:graphicFrame>
      <p:graphicFrame>
        <p:nvGraphicFramePr>
          <p:cNvPr id="8" name="表格 7"/>
          <p:cNvGraphicFramePr>
            <a:graphicFrameLocks noGrp="1"/>
          </p:cNvGraphicFramePr>
          <p:nvPr/>
        </p:nvGraphicFramePr>
        <p:xfrm>
          <a:off x="928662" y="3429000"/>
          <a:ext cx="6858048" cy="2857518"/>
        </p:xfrm>
        <a:graphic>
          <a:graphicData uri="http://schemas.openxmlformats.org/drawingml/2006/table">
            <a:tbl>
              <a:tblPr firstRow="1" bandRow="1">
                <a:tableStyleId>{5C22544A-7EE6-4342-B048-85BDC9FD1C3A}</a:tableStyleId>
              </a:tblPr>
              <a:tblGrid>
                <a:gridCol w="1331660"/>
                <a:gridCol w="5526388"/>
              </a:tblGrid>
              <a:tr h="476253">
                <a:tc>
                  <a:txBody>
                    <a:bodyPr/>
                    <a:lstStyle/>
                    <a:p>
                      <a:pPr algn="ctr"/>
                      <a:r>
                        <a:rPr lang="zh-CN" altLang="en-US" dirty="0" smtClean="0"/>
                        <a:t>解决方案</a:t>
                      </a:r>
                      <a:endParaRPr lang="zh-CN" altLang="en-US" dirty="0"/>
                    </a:p>
                  </a:txBody>
                  <a:tcPr/>
                </a:tc>
                <a:tc>
                  <a:txBody>
                    <a:bodyPr/>
                    <a:lstStyle/>
                    <a:p>
                      <a:pPr algn="ctr"/>
                      <a:r>
                        <a:rPr lang="zh-CN" altLang="en-US" dirty="0" smtClean="0"/>
                        <a:t>说明</a:t>
                      </a:r>
                      <a:endParaRPr lang="zh-CN" altLang="en-US" dirty="0"/>
                    </a:p>
                  </a:txBody>
                  <a:tcPr/>
                </a:tc>
              </a:tr>
              <a:tr h="476253">
                <a:tc>
                  <a:txBody>
                    <a:bodyPr/>
                    <a:lstStyle/>
                    <a:p>
                      <a:r>
                        <a:rPr lang="en-US" altLang="zh-CN" b="1" dirty="0" smtClean="0"/>
                        <a:t>Replace</a:t>
                      </a:r>
                      <a:endParaRPr lang="zh-CN" altLang="en-US" b="1" dirty="0"/>
                    </a:p>
                  </a:txBody>
                  <a:tcPr/>
                </a:tc>
                <a:tc>
                  <a:txBody>
                    <a:bodyPr/>
                    <a:lstStyle/>
                    <a:p>
                      <a:r>
                        <a:rPr lang="zh-CN" altLang="en-US" dirty="0" smtClean="0"/>
                        <a:t>违反的记录被删除，以新记录代替之</a:t>
                      </a:r>
                      <a:endParaRPr lang="zh-CN" altLang="en-US" dirty="0"/>
                    </a:p>
                  </a:txBody>
                  <a:tcPr/>
                </a:tc>
              </a:tr>
              <a:tr h="476253">
                <a:tc>
                  <a:txBody>
                    <a:bodyPr/>
                    <a:lstStyle/>
                    <a:p>
                      <a:r>
                        <a:rPr lang="en-US" altLang="zh-CN" b="1" dirty="0" smtClean="0"/>
                        <a:t>Ignore</a:t>
                      </a:r>
                      <a:endParaRPr lang="zh-CN" altLang="en-US" b="1" dirty="0"/>
                    </a:p>
                  </a:txBody>
                  <a:tcPr/>
                </a:tc>
                <a:tc>
                  <a:txBody>
                    <a:bodyPr/>
                    <a:lstStyle/>
                    <a:p>
                      <a:r>
                        <a:rPr lang="zh-CN" altLang="en-US" dirty="0" smtClean="0"/>
                        <a:t>违反的记录保持原貌，其它记录继续执行</a:t>
                      </a:r>
                      <a:endParaRPr lang="zh-CN" altLang="en-US" dirty="0"/>
                    </a:p>
                  </a:txBody>
                  <a:tcPr/>
                </a:tc>
              </a:tr>
              <a:tr h="476253">
                <a:tc>
                  <a:txBody>
                    <a:bodyPr/>
                    <a:lstStyle/>
                    <a:p>
                      <a:r>
                        <a:rPr lang="en-US" altLang="zh-CN" b="1" dirty="0" smtClean="0"/>
                        <a:t>Fail</a:t>
                      </a:r>
                      <a:endParaRPr lang="zh-CN" altLang="en-US" b="1" dirty="0"/>
                    </a:p>
                  </a:txBody>
                  <a:tcPr/>
                </a:tc>
                <a:tc>
                  <a:txBody>
                    <a:bodyPr/>
                    <a:lstStyle/>
                    <a:p>
                      <a:r>
                        <a:rPr lang="zh-CN" altLang="en-US" dirty="0" smtClean="0"/>
                        <a:t>终止命令，违反之前执行的操作得到保存</a:t>
                      </a:r>
                      <a:endParaRPr lang="zh-CN" altLang="en-US" dirty="0"/>
                    </a:p>
                  </a:txBody>
                  <a:tcPr/>
                </a:tc>
              </a:tr>
              <a:tr h="476253">
                <a:tc>
                  <a:txBody>
                    <a:bodyPr/>
                    <a:lstStyle/>
                    <a:p>
                      <a:r>
                        <a:rPr lang="en-US" altLang="zh-CN" b="1" dirty="0" smtClean="0"/>
                        <a:t>Abort</a:t>
                      </a:r>
                      <a:endParaRPr lang="zh-CN" altLang="en-US" b="1" dirty="0"/>
                    </a:p>
                  </a:txBody>
                  <a:tcPr/>
                </a:tc>
                <a:tc>
                  <a:txBody>
                    <a:bodyPr/>
                    <a:lstStyle/>
                    <a:p>
                      <a:r>
                        <a:rPr lang="zh-CN" altLang="en-US" dirty="0" smtClean="0"/>
                        <a:t>终止命令，恢复违反之前执行的修改</a:t>
                      </a:r>
                      <a:endParaRPr lang="zh-CN" altLang="en-US" dirty="0"/>
                    </a:p>
                  </a:txBody>
                  <a:tcPr/>
                </a:tc>
              </a:tr>
              <a:tr h="476253">
                <a:tc>
                  <a:txBody>
                    <a:bodyPr/>
                    <a:lstStyle/>
                    <a:p>
                      <a:r>
                        <a:rPr lang="en-US" altLang="zh-CN" b="1" dirty="0" smtClean="0"/>
                        <a:t>Rollback</a:t>
                      </a:r>
                      <a:endParaRPr lang="zh-CN" altLang="en-US" b="1" dirty="0"/>
                    </a:p>
                  </a:txBody>
                  <a:tcPr/>
                </a:tc>
                <a:tc>
                  <a:txBody>
                    <a:bodyPr/>
                    <a:lstStyle/>
                    <a:p>
                      <a:r>
                        <a:rPr lang="zh-CN" altLang="en-US" dirty="0" smtClean="0"/>
                        <a:t>终止命令和事务，回滚整个事务</a:t>
                      </a:r>
                      <a:endParaRPr lang="zh-CN" altLang="en-US" dirty="0"/>
                    </a:p>
                  </a:txBody>
                  <a:tcPr/>
                </a:tc>
              </a:tr>
            </a:tbl>
          </a:graphicData>
        </a:graphic>
      </p:graphicFrame>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14339"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lnSpc>
                <a:spcPct val="140000"/>
              </a:lnSpc>
              <a:buClr>
                <a:srgbClr val="0066CC"/>
              </a:buClr>
            </a:pPr>
            <a:endParaRPr lang="en-US" altLang="zh-CN" sz="24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rgbClr val="FF0000"/>
                </a:solidFill>
                <a:latin typeface="+mj-lt"/>
                <a:ea typeface="华文楷体" pitchFamily="2" charset="-122"/>
              </a:rPr>
              <a:t>数据库概况</a:t>
            </a:r>
            <a:endParaRPr lang="zh-CN" altLang="en-US" sz="2000" dirty="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轻量级的 </a:t>
            </a:r>
            <a:r>
              <a:rPr lang="en-US" altLang="zh-CN" sz="2800" dirty="0" smtClean="0">
                <a:latin typeface="+mj-lt"/>
                <a:ea typeface="华文楷体" pitchFamily="2" charset="-122"/>
              </a:rPr>
              <a:t>SQLite</a:t>
            </a:r>
            <a:endParaRPr lang="en-US" altLang="zh-CN" sz="2800" dirty="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ea typeface="华文楷体" pitchFamily="2" charset="-122"/>
              </a:rPr>
              <a:t>SQLite</a:t>
            </a:r>
            <a:r>
              <a:rPr lang="zh-CN" altLang="en-US" sz="2800" dirty="0" smtClean="0">
                <a:ea typeface="华文楷体" pitchFamily="2" charset="-122"/>
              </a:rPr>
              <a:t>的</a:t>
            </a:r>
            <a:r>
              <a:rPr lang="en-US" altLang="zh-CN" sz="2800" dirty="0" smtClean="0">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ea typeface="华文楷体" pitchFamily="2" charset="-122"/>
            </a:endParaRPr>
          </a:p>
          <a:p>
            <a:pPr marL="749300" lvl="1" indent="-292100">
              <a:buClr>
                <a:srgbClr val="0066CC"/>
              </a:buClr>
              <a:buFont typeface="Wingdings" pitchFamily="2" charset="2"/>
              <a:buChar char="p"/>
            </a:pPr>
            <a:r>
              <a:rPr lang="en-US" altLang="zh-CN" sz="2800" dirty="0" smtClean="0">
                <a:solidFill>
                  <a:schemeClr val="tx1"/>
                </a:solidFill>
                <a:ea typeface="华文楷体" pitchFamily="2" charset="-122"/>
              </a:rPr>
              <a:t>SQLite</a:t>
            </a:r>
            <a:r>
              <a:rPr lang="zh-CN" altLang="en-US" sz="2800" dirty="0" smtClean="0">
                <a:solidFill>
                  <a:schemeClr val="tx1"/>
                </a:solidFill>
                <a:ea typeface="华文楷体" pitchFamily="2" charset="-122"/>
              </a:rPr>
              <a:t>的性能</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参考资料</a:t>
            </a:r>
            <a:endParaRPr lang="zh-CN" altLang="en-US" sz="3200" dirty="0">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4909036"/>
          </a:xfrm>
          <a:prstGeom prst="rect">
            <a:avLst/>
          </a:prstGeom>
          <a:noFill/>
        </p:spPr>
        <p:txBody>
          <a:bodyPr wrap="square" rtlCol="0">
            <a:spAutoFit/>
          </a:bodyPr>
          <a:lstStyle/>
          <a:p>
            <a:r>
              <a:rPr lang="zh-CN" altLang="en-US" sz="2800" dirty="0" smtClean="0">
                <a:latin typeface="+mj-lt"/>
                <a:ea typeface="华文楷体" pitchFamily="2" charset="-122"/>
              </a:rPr>
              <a:t>冲突解决</a:t>
            </a:r>
            <a:endParaRPr lang="en-US" altLang="zh-CN" sz="2400" b="0" dirty="0" smtClean="0">
              <a:ea typeface="华文楷体" pitchFamily="2" charset="-122"/>
            </a:endParaRPr>
          </a:p>
          <a:p>
            <a:endParaRPr lang="en-US" altLang="zh-CN" sz="2400" b="0" dirty="0" smtClean="0">
              <a:ea typeface="华文楷体" pitchFamily="2" charset="-122"/>
            </a:endParaRPr>
          </a:p>
          <a:p>
            <a:r>
              <a:rPr lang="en-US" altLang="zh-CN" sz="2400" b="0" dirty="0" smtClean="0">
                <a:ea typeface="华文楷体" pitchFamily="2" charset="-122"/>
              </a:rPr>
              <a:t>	</a:t>
            </a:r>
            <a:r>
              <a:rPr lang="zh-CN" altLang="en-US" b="0" dirty="0" smtClean="0">
                <a:ea typeface="华文楷体" pitchFamily="2" charset="-122"/>
              </a:rPr>
              <a:t>语法：</a:t>
            </a:r>
            <a:endParaRPr lang="en-US" altLang="zh-CN" b="0" dirty="0" smtClean="0">
              <a:ea typeface="华文楷体" pitchFamily="2" charset="-122"/>
            </a:endParaRPr>
          </a:p>
          <a:p>
            <a:r>
              <a:rPr lang="en-US" altLang="zh-CN" b="0" dirty="0" smtClean="0">
                <a:ea typeface="华文楷体" pitchFamily="2" charset="-122"/>
              </a:rPr>
              <a:t>	1.</a:t>
            </a:r>
            <a:r>
              <a:rPr lang="zh-CN" altLang="en-US" b="0" dirty="0" smtClean="0">
                <a:ea typeface="华文楷体" pitchFamily="2" charset="-122"/>
              </a:rPr>
              <a:t>语句级（可覆盖对象级的冲突解决手段）</a:t>
            </a:r>
            <a:endParaRPr lang="en-US" altLang="zh-CN" b="0" dirty="0" smtClean="0">
              <a:ea typeface="华文楷体" pitchFamily="2" charset="-122"/>
            </a:endParaRPr>
          </a:p>
          <a:p>
            <a:r>
              <a:rPr lang="en-US" altLang="zh-CN" b="0" dirty="0" smtClean="0">
                <a:ea typeface="华文楷体" pitchFamily="2" charset="-122"/>
              </a:rPr>
              <a:t>	insert/update/create  </a:t>
            </a:r>
            <a:r>
              <a:rPr lang="en-US" altLang="zh-CN" dirty="0" smtClean="0">
                <a:solidFill>
                  <a:srgbClr val="FF0000"/>
                </a:solidFill>
                <a:ea typeface="华文楷体" pitchFamily="2" charset="-122"/>
              </a:rPr>
              <a:t>or [resolution] </a:t>
            </a:r>
            <a:r>
              <a:rPr lang="en-US" altLang="zh-CN" b="0" dirty="0" smtClean="0">
                <a:ea typeface="华文楷体" pitchFamily="2" charset="-122"/>
              </a:rPr>
              <a:t>table/index [</a:t>
            </a:r>
            <a:r>
              <a:rPr lang="en-US" altLang="zh-CN" b="0" dirty="0" err="1" smtClean="0">
                <a:ea typeface="华文楷体" pitchFamily="2" charset="-122"/>
              </a:rPr>
              <a:t>tbl_name</a:t>
            </a:r>
            <a:r>
              <a:rPr lang="en-US" altLang="zh-CN" b="0" dirty="0" smtClean="0">
                <a:ea typeface="华文楷体" pitchFamily="2" charset="-122"/>
              </a:rPr>
              <a:t>/</a:t>
            </a:r>
            <a:r>
              <a:rPr lang="en-US" altLang="zh-CN" b="0" dirty="0" err="1" smtClean="0">
                <a:ea typeface="华文楷体" pitchFamily="2" charset="-122"/>
              </a:rPr>
              <a:t>idx_name</a:t>
            </a:r>
            <a:r>
              <a:rPr lang="en-US" altLang="zh-CN" b="0" dirty="0" smtClean="0">
                <a:ea typeface="华文楷体" pitchFamily="2" charset="-122"/>
              </a:rPr>
              <a:t>] ……</a:t>
            </a:r>
          </a:p>
          <a:p>
            <a:r>
              <a:rPr lang="en-US" altLang="zh-CN" b="0" dirty="0" smtClean="0">
                <a:ea typeface="华文楷体" pitchFamily="2" charset="-122"/>
              </a:rPr>
              <a:t>	</a:t>
            </a:r>
          </a:p>
          <a:p>
            <a:r>
              <a:rPr lang="en-US" altLang="zh-CN" b="0" dirty="0" smtClean="0">
                <a:ea typeface="华文楷体" pitchFamily="2" charset="-122"/>
              </a:rPr>
              <a:t>	[resolution]</a:t>
            </a:r>
            <a:r>
              <a:rPr lang="zh-CN" altLang="en-US" b="0" dirty="0" smtClean="0">
                <a:ea typeface="华文楷体" pitchFamily="2" charset="-122"/>
              </a:rPr>
              <a:t>：</a:t>
            </a:r>
            <a:r>
              <a:rPr lang="en-US" altLang="zh-CN" b="0" dirty="0" smtClean="0">
                <a:ea typeface="华文楷体" pitchFamily="2" charset="-122"/>
              </a:rPr>
              <a:t> replace</a:t>
            </a:r>
            <a:r>
              <a:rPr lang="zh-CN" altLang="en-US" b="0" dirty="0" smtClean="0">
                <a:ea typeface="华文楷体" pitchFamily="2" charset="-122"/>
              </a:rPr>
              <a:t>、</a:t>
            </a:r>
            <a:r>
              <a:rPr lang="en-US" altLang="zh-CN" b="0" dirty="0" smtClean="0">
                <a:ea typeface="华文楷体" pitchFamily="2" charset="-122"/>
              </a:rPr>
              <a:t>ignore</a:t>
            </a:r>
            <a:r>
              <a:rPr lang="zh-CN" altLang="en-US" b="0" dirty="0" smtClean="0">
                <a:ea typeface="华文楷体" pitchFamily="2" charset="-122"/>
              </a:rPr>
              <a:t>、</a:t>
            </a:r>
            <a:r>
              <a:rPr lang="en-US" altLang="zh-CN" b="0" dirty="0" smtClean="0">
                <a:ea typeface="华文楷体" pitchFamily="2" charset="-122"/>
              </a:rPr>
              <a:t>fail</a:t>
            </a:r>
            <a:r>
              <a:rPr lang="zh-CN" altLang="en-US" b="0" dirty="0" smtClean="0">
                <a:ea typeface="华文楷体" pitchFamily="2" charset="-122"/>
              </a:rPr>
              <a:t>、</a:t>
            </a:r>
            <a:r>
              <a:rPr lang="en-US" altLang="zh-CN" b="0" dirty="0" smtClean="0">
                <a:ea typeface="华文楷体" pitchFamily="2" charset="-122"/>
              </a:rPr>
              <a:t>abort</a:t>
            </a:r>
            <a:r>
              <a:rPr lang="zh-CN" altLang="en-US" b="0" dirty="0" smtClean="0">
                <a:ea typeface="华文楷体" pitchFamily="2" charset="-122"/>
              </a:rPr>
              <a:t>、</a:t>
            </a:r>
            <a:r>
              <a:rPr lang="en-US" altLang="zh-CN" b="0" dirty="0" smtClean="0">
                <a:ea typeface="华文楷体" pitchFamily="2" charset="-122"/>
              </a:rPr>
              <a:t>rollback</a:t>
            </a:r>
          </a:p>
          <a:p>
            <a:endParaRPr lang="en-US" altLang="zh-CN" b="0" dirty="0" smtClean="0">
              <a:ea typeface="华文楷体" pitchFamily="2" charset="-122"/>
            </a:endParaRPr>
          </a:p>
          <a:p>
            <a:r>
              <a:rPr lang="en-US" altLang="zh-CN" b="0" dirty="0" smtClean="0">
                <a:ea typeface="华文楷体" pitchFamily="2" charset="-122"/>
              </a:rPr>
              <a:t>	2.</a:t>
            </a:r>
            <a:r>
              <a:rPr lang="zh-CN" altLang="en-US" b="0" dirty="0" smtClean="0">
                <a:ea typeface="华文楷体" pitchFamily="2" charset="-122"/>
              </a:rPr>
              <a:t>对象级（定义表格时）</a:t>
            </a:r>
            <a:endParaRPr lang="en-US" altLang="zh-CN" b="0" dirty="0" smtClean="0">
              <a:ea typeface="华文楷体" pitchFamily="2" charset="-122"/>
            </a:endParaRPr>
          </a:p>
          <a:p>
            <a:r>
              <a:rPr lang="en-US" altLang="zh-CN" b="0" dirty="0" smtClean="0">
                <a:ea typeface="华文楷体" pitchFamily="2" charset="-122"/>
              </a:rPr>
              <a:t>	create</a:t>
            </a:r>
            <a:r>
              <a:rPr lang="en-US" altLang="zh-CN" dirty="0" smtClean="0">
                <a:solidFill>
                  <a:srgbClr val="FF0000"/>
                </a:solidFill>
                <a:ea typeface="华文楷体" pitchFamily="2" charset="-122"/>
              </a:rPr>
              <a:t> </a:t>
            </a:r>
            <a:r>
              <a:rPr lang="en-US" altLang="zh-CN" b="0" dirty="0" smtClean="0">
                <a:ea typeface="华文楷体" pitchFamily="2" charset="-122"/>
              </a:rPr>
              <a:t>table/index [</a:t>
            </a:r>
            <a:r>
              <a:rPr lang="en-US" altLang="zh-CN" b="0" dirty="0" err="1" smtClean="0">
                <a:ea typeface="华文楷体" pitchFamily="2" charset="-122"/>
              </a:rPr>
              <a:t>tbl_name</a:t>
            </a:r>
            <a:r>
              <a:rPr lang="en-US" altLang="zh-CN" b="0" dirty="0" smtClean="0">
                <a:ea typeface="华文楷体" pitchFamily="2" charset="-122"/>
              </a:rPr>
              <a:t>/</a:t>
            </a:r>
            <a:r>
              <a:rPr lang="en-US" altLang="zh-CN" b="0" dirty="0" err="1" smtClean="0">
                <a:ea typeface="华文楷体" pitchFamily="2" charset="-122"/>
              </a:rPr>
              <a:t>idx_name</a:t>
            </a:r>
            <a:r>
              <a:rPr lang="en-US" altLang="zh-CN" b="0" dirty="0" smtClean="0">
                <a:ea typeface="华文楷体" pitchFamily="2" charset="-122"/>
              </a:rPr>
              <a:t>] </a:t>
            </a:r>
          </a:p>
          <a:p>
            <a:r>
              <a:rPr lang="en-US" altLang="zh-CN" b="0" dirty="0" smtClean="0">
                <a:ea typeface="华文楷体" pitchFamily="2" charset="-122"/>
              </a:rPr>
              <a:t>		([</a:t>
            </a:r>
            <a:r>
              <a:rPr lang="en-US" altLang="zh-CN" b="0" dirty="0" err="1" smtClean="0">
                <a:ea typeface="华文楷体" pitchFamily="2" charset="-122"/>
              </a:rPr>
              <a:t>field_name</a:t>
            </a:r>
            <a:r>
              <a:rPr lang="en-US" altLang="zh-CN" b="0" dirty="0" smtClean="0">
                <a:ea typeface="华文楷体" pitchFamily="2" charset="-122"/>
              </a:rPr>
              <a:t>] [format] [constraint] </a:t>
            </a:r>
            <a:r>
              <a:rPr lang="en-US" altLang="zh-CN" dirty="0" smtClean="0">
                <a:solidFill>
                  <a:srgbClr val="FF0000"/>
                </a:solidFill>
                <a:ea typeface="华文楷体" pitchFamily="2" charset="-122"/>
              </a:rPr>
              <a:t>on conflict [resolution]</a:t>
            </a:r>
            <a:r>
              <a:rPr lang="en-US" altLang="zh-CN" b="0" dirty="0" smtClean="0">
                <a:ea typeface="华文楷体" pitchFamily="2" charset="-122"/>
              </a:rPr>
              <a:t>);</a:t>
            </a:r>
          </a:p>
          <a:p>
            <a:endParaRPr lang="en-US" altLang="zh-CN" b="0" dirty="0" smtClean="0">
              <a:ea typeface="华文楷体" pitchFamily="2" charset="-122"/>
            </a:endParaRPr>
          </a:p>
          <a:p>
            <a:r>
              <a:rPr lang="en-US" altLang="zh-CN" b="0" dirty="0" smtClean="0">
                <a:ea typeface="华文楷体" pitchFamily="2" charset="-122"/>
              </a:rPr>
              <a:t>	[constraint]</a:t>
            </a:r>
            <a:r>
              <a:rPr lang="zh-CN" altLang="en-US" b="0" dirty="0" smtClean="0">
                <a:ea typeface="华文楷体" pitchFamily="2" charset="-122"/>
              </a:rPr>
              <a:t>：</a:t>
            </a:r>
            <a:r>
              <a:rPr lang="en-US" altLang="zh-CN" b="0" dirty="0" smtClean="0">
                <a:ea typeface="华文楷体" pitchFamily="2" charset="-122"/>
              </a:rPr>
              <a:t>unique</a:t>
            </a:r>
            <a:r>
              <a:rPr lang="zh-CN" altLang="en-US" b="0" dirty="0" smtClean="0">
                <a:ea typeface="华文楷体" pitchFamily="2" charset="-122"/>
              </a:rPr>
              <a:t>、</a:t>
            </a:r>
            <a:r>
              <a:rPr lang="en-US" altLang="zh-CN" b="0" dirty="0" smtClean="0">
                <a:ea typeface="华文楷体" pitchFamily="2" charset="-122"/>
              </a:rPr>
              <a:t>not null……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5447645"/>
          </a:xfrm>
          <a:prstGeom prst="rect">
            <a:avLst/>
          </a:prstGeom>
          <a:noFill/>
        </p:spPr>
        <p:txBody>
          <a:bodyPr wrap="square" rtlCol="0">
            <a:spAutoFit/>
          </a:bodyPr>
          <a:lstStyle/>
          <a:p>
            <a:r>
              <a:rPr lang="zh-CN" altLang="en-US" sz="2800" dirty="0" smtClean="0">
                <a:latin typeface="+mj-lt"/>
                <a:ea typeface="华文楷体" pitchFamily="2" charset="-122"/>
              </a:rPr>
              <a:t>冲突解决</a:t>
            </a:r>
            <a:endParaRPr lang="en-US" altLang="zh-CN" sz="2000" b="0" dirty="0" smtClean="0">
              <a:ea typeface="华文楷体" pitchFamily="2" charset="-122"/>
            </a:endParaRPr>
          </a:p>
          <a:p>
            <a:endParaRPr lang="en-US" altLang="zh-CN" sz="1600" b="0" dirty="0" smtClean="0">
              <a:ea typeface="华文楷体" pitchFamily="2" charset="-122"/>
            </a:endParaRPr>
          </a:p>
          <a:p>
            <a:r>
              <a:rPr lang="en-US" altLang="zh-CN" sz="1600" b="0" dirty="0" smtClean="0">
                <a:ea typeface="华文楷体" pitchFamily="2" charset="-122"/>
              </a:rPr>
              <a:t>	</a:t>
            </a:r>
            <a:r>
              <a:rPr lang="zh-CN" altLang="en-US" sz="1600" b="0" dirty="0" smtClean="0">
                <a:ea typeface="华文楷体" pitchFamily="2" charset="-122"/>
              </a:rPr>
              <a:t>示例：</a:t>
            </a:r>
            <a:endParaRPr lang="en-US" altLang="zh-CN" sz="1600" b="0" dirty="0" smtClean="0">
              <a:ea typeface="华文楷体" pitchFamily="2" charset="-122"/>
            </a:endParaRPr>
          </a:p>
          <a:p>
            <a:r>
              <a:rPr lang="en-US" altLang="zh-CN" sz="1600" b="0" dirty="0" smtClean="0">
                <a:ea typeface="华文楷体" pitchFamily="2" charset="-122"/>
              </a:rPr>
              <a:t>	create temp table cast (name text unique on conflict rollback);</a:t>
            </a:r>
          </a:p>
          <a:p>
            <a:r>
              <a:rPr lang="en-US" altLang="zh-CN" sz="1600" b="0" dirty="0" smtClean="0">
                <a:ea typeface="华文楷体" pitchFamily="2" charset="-122"/>
              </a:rPr>
              <a:t>	insert into cast values (‘Jerry’);</a:t>
            </a:r>
          </a:p>
          <a:p>
            <a:r>
              <a:rPr lang="en-US" altLang="zh-CN" sz="1600" b="0" dirty="0" smtClean="0">
                <a:ea typeface="华文楷体" pitchFamily="2" charset="-122"/>
              </a:rPr>
              <a:t>	insert into cast values (‘Bean’);</a:t>
            </a:r>
          </a:p>
          <a:p>
            <a:r>
              <a:rPr lang="en-US" altLang="zh-CN" sz="1600" b="0" dirty="0" smtClean="0">
                <a:ea typeface="华文楷体" pitchFamily="2" charset="-122"/>
              </a:rPr>
              <a:t>	insert into cast values (‘Android 4.1’);</a:t>
            </a:r>
          </a:p>
          <a:p>
            <a:endParaRPr lang="en-US" altLang="zh-CN" sz="1600" b="0" dirty="0" smtClean="0">
              <a:ea typeface="华文楷体" pitchFamily="2" charset="-122"/>
            </a:endParaRPr>
          </a:p>
          <a:p>
            <a:r>
              <a:rPr lang="en-US" altLang="zh-CN" sz="1600" b="0" dirty="0" smtClean="0">
                <a:ea typeface="华文楷体" pitchFamily="2" charset="-122"/>
              </a:rPr>
              <a:t>	begin;</a:t>
            </a:r>
          </a:p>
          <a:p>
            <a:r>
              <a:rPr lang="en-US" altLang="zh-CN" sz="1600" b="0" dirty="0" smtClean="0">
                <a:ea typeface="华文楷体" pitchFamily="2" charset="-122"/>
              </a:rPr>
              <a:t>	insert into cast values (‘Jerry’);</a:t>
            </a:r>
          </a:p>
          <a:p>
            <a:r>
              <a:rPr lang="en-US" altLang="zh-CN" sz="1600" b="0" dirty="0" smtClean="0">
                <a:ea typeface="华文楷体" pitchFamily="2" charset="-122"/>
              </a:rPr>
              <a:t>	:uniqueness constraint failed</a:t>
            </a:r>
          </a:p>
          <a:p>
            <a:r>
              <a:rPr lang="en-US" altLang="zh-CN" sz="1600" b="0" dirty="0" smtClean="0">
                <a:ea typeface="华文楷体" pitchFamily="2" charset="-122"/>
              </a:rPr>
              <a:t>	commit;</a:t>
            </a:r>
          </a:p>
          <a:p>
            <a:r>
              <a:rPr lang="en-US" altLang="zh-CN" sz="1600" b="0" dirty="0" smtClean="0">
                <a:ea typeface="华文楷体" pitchFamily="2" charset="-122"/>
              </a:rPr>
              <a:t>	:cannot commit – no transaction is active</a:t>
            </a:r>
          </a:p>
          <a:p>
            <a:endParaRPr lang="en-US" altLang="zh-CN" sz="1600" b="0" dirty="0" smtClean="0">
              <a:ea typeface="华文楷体" pitchFamily="2" charset="-122"/>
            </a:endParaRPr>
          </a:p>
          <a:p>
            <a:r>
              <a:rPr lang="en-US" altLang="zh-CN" sz="1600" b="0" dirty="0" smtClean="0">
                <a:ea typeface="华文楷体" pitchFamily="2" charset="-122"/>
              </a:rPr>
              <a:t>	begin;</a:t>
            </a:r>
          </a:p>
          <a:p>
            <a:r>
              <a:rPr lang="en-US" altLang="zh-CN" sz="1600" b="0" dirty="0" smtClean="0">
                <a:ea typeface="华文楷体" pitchFamily="2" charset="-122"/>
              </a:rPr>
              <a:t>	insert or replace into cast values (‘Jerry’);</a:t>
            </a:r>
          </a:p>
          <a:p>
            <a:r>
              <a:rPr lang="en-US" altLang="zh-CN" sz="1600" b="0" dirty="0" smtClean="0">
                <a:ea typeface="华文楷体" pitchFamily="2" charset="-122"/>
              </a:rPr>
              <a:t>	commit;</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1446550"/>
          </a:xfrm>
          <a:prstGeom prst="rect">
            <a:avLst/>
          </a:prstGeom>
          <a:noFill/>
        </p:spPr>
        <p:txBody>
          <a:bodyPr wrap="square" rtlCol="0">
            <a:spAutoFit/>
          </a:bodyPr>
          <a:lstStyle/>
          <a:p>
            <a:r>
              <a:rPr lang="zh-CN" altLang="en-US" sz="2800" dirty="0" smtClean="0">
                <a:latin typeface="+mj-lt"/>
                <a:ea typeface="华文楷体" pitchFamily="2" charset="-122"/>
              </a:rPr>
              <a:t>锁机制</a:t>
            </a:r>
            <a:endParaRPr lang="en-US" altLang="zh-CN" sz="2800" dirty="0" smtClean="0">
              <a:latin typeface="+mj-lt"/>
              <a:ea typeface="华文楷体" pitchFamily="2" charset="-122"/>
            </a:endParaRPr>
          </a:p>
          <a:p>
            <a:endParaRPr lang="en-US" altLang="zh-CN" sz="2800" dirty="0" smtClean="0">
              <a:latin typeface="+mj-lt"/>
              <a:ea typeface="华文楷体" pitchFamily="2" charset="-122"/>
            </a:endParaRPr>
          </a:p>
          <a:p>
            <a:r>
              <a:rPr lang="en-US" altLang="zh-CN" sz="2000" b="0" dirty="0" smtClean="0">
                <a:latin typeface="+mj-lt"/>
                <a:ea typeface="华文楷体" pitchFamily="2" charset="-122"/>
              </a:rPr>
              <a:t>	</a:t>
            </a:r>
            <a:r>
              <a:rPr lang="zh-CN" altLang="en-US" sz="2000" b="0" dirty="0" smtClean="0">
                <a:latin typeface="+mj-lt"/>
                <a:ea typeface="华文楷体" pitchFamily="2" charset="-122"/>
              </a:rPr>
              <a:t>五种锁状态：</a:t>
            </a:r>
            <a:r>
              <a:rPr lang="en-US" altLang="zh-CN" sz="2000" b="0" dirty="0" smtClean="0">
                <a:latin typeface="+mj-lt"/>
                <a:ea typeface="华文楷体" pitchFamily="2" charset="-122"/>
              </a:rPr>
              <a:t>unlocked</a:t>
            </a:r>
            <a:r>
              <a:rPr lang="zh-CN" altLang="en-US" sz="2000" b="0" dirty="0" smtClean="0">
                <a:latin typeface="+mj-lt"/>
                <a:ea typeface="华文楷体" pitchFamily="2" charset="-122"/>
              </a:rPr>
              <a:t>、</a:t>
            </a:r>
            <a:r>
              <a:rPr lang="en-US" altLang="zh-CN" sz="2000" b="0" dirty="0" smtClean="0">
                <a:latin typeface="+mj-lt"/>
                <a:ea typeface="华文楷体" pitchFamily="2" charset="-122"/>
              </a:rPr>
              <a:t>shared</a:t>
            </a:r>
            <a:r>
              <a:rPr lang="zh-CN" altLang="en-US" sz="2000" b="0" dirty="0" smtClean="0">
                <a:latin typeface="+mj-lt"/>
                <a:ea typeface="华文楷体" pitchFamily="2" charset="-122"/>
              </a:rPr>
              <a:t>、</a:t>
            </a:r>
            <a:r>
              <a:rPr lang="en-US" altLang="zh-CN" sz="2000" b="0" dirty="0" smtClean="0">
                <a:latin typeface="+mj-lt"/>
                <a:ea typeface="华文楷体" pitchFamily="2" charset="-122"/>
              </a:rPr>
              <a:t>reserved</a:t>
            </a:r>
            <a:r>
              <a:rPr lang="zh-CN" altLang="en-US" sz="2000" b="0" dirty="0" smtClean="0">
                <a:latin typeface="+mj-lt"/>
                <a:ea typeface="华文楷体" pitchFamily="2" charset="-122"/>
              </a:rPr>
              <a:t>、</a:t>
            </a:r>
            <a:r>
              <a:rPr lang="en-US" altLang="zh-CN" sz="2000" b="0" dirty="0" smtClean="0">
                <a:latin typeface="+mj-lt"/>
                <a:ea typeface="华文楷体" pitchFamily="2" charset="-122"/>
              </a:rPr>
              <a:t>pending</a:t>
            </a:r>
            <a:r>
              <a:rPr lang="zh-CN" altLang="en-US" sz="2000" b="0" dirty="0" smtClean="0">
                <a:latin typeface="+mj-lt"/>
                <a:ea typeface="华文楷体" pitchFamily="2" charset="-122"/>
              </a:rPr>
              <a:t>、</a:t>
            </a:r>
            <a:r>
              <a:rPr lang="en-US" altLang="zh-CN" sz="2000" b="0" dirty="0" smtClean="0">
                <a:latin typeface="+mj-lt"/>
                <a:ea typeface="华文楷体" pitchFamily="2" charset="-122"/>
              </a:rPr>
              <a:t>exclusive</a:t>
            </a:r>
          </a:p>
        </p:txBody>
      </p:sp>
      <p:graphicFrame>
        <p:nvGraphicFramePr>
          <p:cNvPr id="4" name="表格 3"/>
          <p:cNvGraphicFramePr>
            <a:graphicFrameLocks noGrp="1"/>
          </p:cNvGraphicFramePr>
          <p:nvPr/>
        </p:nvGraphicFramePr>
        <p:xfrm>
          <a:off x="1285852" y="2714620"/>
          <a:ext cx="6429420" cy="2743200"/>
        </p:xfrm>
        <a:graphic>
          <a:graphicData uri="http://schemas.openxmlformats.org/drawingml/2006/table">
            <a:tbl>
              <a:tblPr firstRow="1" bandRow="1">
                <a:tableStyleId>{5C22544A-7EE6-4342-B048-85BDC9FD1C3A}</a:tableStyleId>
              </a:tblPr>
              <a:tblGrid>
                <a:gridCol w="1428760"/>
                <a:gridCol w="5000660"/>
              </a:tblGrid>
              <a:tr h="370840">
                <a:tc>
                  <a:txBody>
                    <a:bodyPr/>
                    <a:lstStyle/>
                    <a:p>
                      <a:pPr algn="ctr"/>
                      <a:r>
                        <a:rPr lang="zh-CN" altLang="en-US" sz="2400" dirty="0" smtClean="0"/>
                        <a:t>锁状态</a:t>
                      </a:r>
                      <a:endParaRPr lang="zh-CN" altLang="en-US" sz="2400" dirty="0"/>
                    </a:p>
                  </a:txBody>
                  <a:tcPr/>
                </a:tc>
                <a:tc>
                  <a:txBody>
                    <a:bodyPr/>
                    <a:lstStyle/>
                    <a:p>
                      <a:pPr algn="ctr"/>
                      <a:r>
                        <a:rPr lang="zh-CN" altLang="en-US" sz="2400" dirty="0" smtClean="0"/>
                        <a:t>说明</a:t>
                      </a:r>
                      <a:endParaRPr lang="zh-CN" altLang="en-US" sz="2400" dirty="0"/>
                    </a:p>
                  </a:txBody>
                  <a:tcPr/>
                </a:tc>
              </a:tr>
              <a:tr h="370840">
                <a:tc>
                  <a:txBody>
                    <a:bodyPr/>
                    <a:lstStyle/>
                    <a:p>
                      <a:r>
                        <a:rPr lang="en-US" altLang="zh-CN" sz="2400" b="1" dirty="0" smtClean="0"/>
                        <a:t>Unlocked</a:t>
                      </a:r>
                      <a:endParaRPr lang="zh-CN" altLang="en-US" sz="2400" b="1" dirty="0"/>
                    </a:p>
                  </a:txBody>
                  <a:tcPr/>
                </a:tc>
                <a:tc>
                  <a:txBody>
                    <a:bodyPr/>
                    <a:lstStyle/>
                    <a:p>
                      <a:r>
                        <a:rPr lang="zh-CN" altLang="en-US" sz="2400" dirty="0" smtClean="0">
                          <a:latin typeface="华文楷体" pitchFamily="2" charset="-122"/>
                          <a:ea typeface="华文楷体" pitchFamily="2" charset="-122"/>
                        </a:rPr>
                        <a:t>未对数据库进行访问（读写）之前</a:t>
                      </a:r>
                      <a:endParaRPr lang="zh-CN" altLang="en-US" sz="2400" dirty="0">
                        <a:latin typeface="华文楷体" pitchFamily="2" charset="-122"/>
                        <a:ea typeface="华文楷体" pitchFamily="2" charset="-122"/>
                      </a:endParaRPr>
                    </a:p>
                  </a:txBody>
                  <a:tcPr/>
                </a:tc>
              </a:tr>
              <a:tr h="370840">
                <a:tc>
                  <a:txBody>
                    <a:bodyPr/>
                    <a:lstStyle/>
                    <a:p>
                      <a:r>
                        <a:rPr lang="en-US" altLang="zh-CN" sz="2400" b="1" dirty="0" smtClean="0"/>
                        <a:t>Shared</a:t>
                      </a:r>
                      <a:endParaRPr lang="zh-CN" altLang="en-US" sz="2400" b="1" dirty="0"/>
                    </a:p>
                  </a:txBody>
                  <a:tcPr/>
                </a:tc>
                <a:tc>
                  <a:txBody>
                    <a:bodyPr/>
                    <a:lstStyle/>
                    <a:p>
                      <a:r>
                        <a:rPr lang="zh-CN" altLang="en-US" sz="2400" dirty="0" smtClean="0">
                          <a:latin typeface="华文楷体" pitchFamily="2" charset="-122"/>
                          <a:ea typeface="华文楷体" pitchFamily="2" charset="-122"/>
                        </a:rPr>
                        <a:t>对数据库进行读操作</a:t>
                      </a:r>
                      <a:endParaRPr lang="zh-CN" altLang="en-US" sz="2400" dirty="0">
                        <a:latin typeface="华文楷体" pitchFamily="2" charset="-122"/>
                        <a:ea typeface="华文楷体" pitchFamily="2" charset="-122"/>
                      </a:endParaRPr>
                    </a:p>
                  </a:txBody>
                  <a:tcPr/>
                </a:tc>
              </a:tr>
              <a:tr h="370840">
                <a:tc>
                  <a:txBody>
                    <a:bodyPr/>
                    <a:lstStyle/>
                    <a:p>
                      <a:r>
                        <a:rPr lang="en-US" altLang="zh-CN" sz="2400" b="1" dirty="0" smtClean="0"/>
                        <a:t>Reserved</a:t>
                      </a:r>
                      <a:endParaRPr lang="zh-CN" altLang="en-US" sz="2400" b="1" dirty="0"/>
                    </a:p>
                  </a:txBody>
                  <a:tcPr/>
                </a:tc>
                <a:tc>
                  <a:txBody>
                    <a:bodyPr/>
                    <a:lstStyle/>
                    <a:p>
                      <a:r>
                        <a:rPr lang="zh-CN" altLang="en-US" sz="2400" dirty="0" smtClean="0">
                          <a:latin typeface="华文楷体" pitchFamily="2" charset="-122"/>
                          <a:ea typeface="华文楷体" pitchFamily="2" charset="-122"/>
                        </a:rPr>
                        <a:t>对数据库进行写（缓存）操作</a:t>
                      </a:r>
                      <a:endParaRPr lang="zh-CN" altLang="en-US" sz="2400" dirty="0">
                        <a:latin typeface="华文楷体" pitchFamily="2" charset="-122"/>
                        <a:ea typeface="华文楷体" pitchFamily="2" charset="-122"/>
                      </a:endParaRPr>
                    </a:p>
                  </a:txBody>
                  <a:tcPr/>
                </a:tc>
              </a:tr>
              <a:tr h="370840">
                <a:tc>
                  <a:txBody>
                    <a:bodyPr/>
                    <a:lstStyle/>
                    <a:p>
                      <a:r>
                        <a:rPr lang="en-US" altLang="zh-CN" sz="2400" b="1" dirty="0" smtClean="0"/>
                        <a:t>Pending</a:t>
                      </a:r>
                      <a:endParaRPr lang="zh-CN" altLang="en-US" sz="2400" b="1" dirty="0"/>
                    </a:p>
                  </a:txBody>
                  <a:tcPr/>
                </a:tc>
                <a:tc>
                  <a:txBody>
                    <a:bodyPr/>
                    <a:lstStyle/>
                    <a:p>
                      <a:r>
                        <a:rPr lang="zh-CN" altLang="en-US" sz="2400" dirty="0" smtClean="0">
                          <a:latin typeface="华文楷体" pitchFamily="2" charset="-122"/>
                          <a:ea typeface="华文楷体" pitchFamily="2" charset="-122"/>
                        </a:rPr>
                        <a:t>等待其它共享锁关闭</a:t>
                      </a:r>
                      <a:endParaRPr lang="zh-CN" altLang="en-US" sz="2400" dirty="0">
                        <a:latin typeface="华文楷体" pitchFamily="2" charset="-122"/>
                        <a:ea typeface="华文楷体" pitchFamily="2" charset="-122"/>
                      </a:endParaRPr>
                    </a:p>
                  </a:txBody>
                  <a:tcPr/>
                </a:tc>
              </a:tr>
              <a:tr h="370840">
                <a:tc>
                  <a:txBody>
                    <a:bodyPr/>
                    <a:lstStyle/>
                    <a:p>
                      <a:r>
                        <a:rPr lang="en-US" altLang="zh-CN" sz="2400" b="1" dirty="0" smtClean="0"/>
                        <a:t>Exclusive</a:t>
                      </a:r>
                      <a:endParaRPr lang="zh-CN" altLang="en-US" sz="2400" b="1" dirty="0"/>
                    </a:p>
                  </a:txBody>
                  <a:tcPr/>
                </a:tc>
                <a:tc>
                  <a:txBody>
                    <a:bodyPr/>
                    <a:lstStyle/>
                    <a:p>
                      <a:r>
                        <a:rPr lang="zh-CN" altLang="en-US" sz="2400" dirty="0" smtClean="0">
                          <a:latin typeface="华文楷体" pitchFamily="2" charset="-122"/>
                          <a:ea typeface="华文楷体" pitchFamily="2" charset="-122"/>
                        </a:rPr>
                        <a:t>将缓存中的操作提交到数据库</a:t>
                      </a:r>
                      <a:endParaRPr lang="zh-CN" altLang="en-US" sz="2400" dirty="0">
                        <a:latin typeface="华文楷体" pitchFamily="2" charset="-122"/>
                        <a:ea typeface="华文楷体" pitchFamily="2" charset="-122"/>
                      </a:endParaRPr>
                    </a:p>
                  </a:txBody>
                  <a:tcPr/>
                </a:tc>
              </a:tr>
            </a:tbl>
          </a:graphicData>
        </a:graphic>
      </p:graphicFrame>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marL="0" marR="0" lvl="0" indent="0" algn="l" defTabSz="914400" rtl="0" eaLnBrk="0" fontAlgn="base" latinLnBrk="0" hangingPunct="0">
              <a:lnSpc>
                <a:spcPct val="95000"/>
              </a:lnSpc>
              <a:spcBef>
                <a:spcPct val="0"/>
              </a:spcBef>
              <a:spcAft>
                <a:spcPct val="0"/>
              </a:spcAft>
              <a:buClrTx/>
              <a:buSzTx/>
              <a:buFontTx/>
              <a:buNone/>
              <a:tabLst/>
              <a:defRPr/>
            </a:pPr>
            <a:r>
              <a:rPr kumimoji="0" lang="en-US" altLang="zh-CN" sz="3200" b="1" i="0" u="none" strike="noStrike" kern="0" cap="none" spc="0" normalizeH="0" baseline="0" noProof="0" dirty="0" smtClean="0">
                <a:ln>
                  <a:noFill/>
                </a:ln>
                <a:solidFill>
                  <a:schemeClr val="tx1"/>
                </a:solidFill>
                <a:effectLst/>
                <a:uLnTx/>
                <a:uFillTx/>
                <a:latin typeface="+mj-lt"/>
                <a:ea typeface="华文楷体" pitchFamily="2" charset="-122"/>
                <a:cs typeface="+mj-cs"/>
              </a:rPr>
              <a:t>SQLite</a:t>
            </a:r>
            <a:r>
              <a:rPr kumimoji="0" lang="zh-CN" altLang="en-US" sz="3200" b="1" i="0" u="none" strike="noStrike" kern="0" cap="none" spc="0" normalizeH="0" baseline="0" noProof="0" dirty="0" smtClean="0">
                <a:ln>
                  <a:noFill/>
                </a:ln>
                <a:solidFill>
                  <a:schemeClr val="tx1"/>
                </a:solidFill>
                <a:effectLst/>
                <a:uLnTx/>
                <a:uFillTx/>
                <a:latin typeface="+mj-lt"/>
                <a:ea typeface="华文楷体" pitchFamily="2" charset="-122"/>
                <a:cs typeface="+mj-cs"/>
              </a:rPr>
              <a:t>的</a:t>
            </a:r>
            <a:r>
              <a:rPr kumimoji="0" lang="en-US" altLang="zh-CN" sz="3200" b="1" i="0" u="none" strike="noStrike" kern="0" cap="none" spc="0" normalizeH="0" baseline="0" noProof="0" dirty="0" smtClean="0">
                <a:ln>
                  <a:noFill/>
                </a:ln>
                <a:solidFill>
                  <a:schemeClr val="tx1"/>
                </a:solidFill>
                <a:effectLst/>
                <a:uLnTx/>
                <a:uFillTx/>
                <a:latin typeface="+mj-lt"/>
                <a:ea typeface="华文楷体" pitchFamily="2" charset="-122"/>
                <a:cs typeface="+mj-cs"/>
              </a:rPr>
              <a:t>CLP</a:t>
            </a:r>
            <a:r>
              <a:rPr kumimoji="0" lang="zh-CN" altLang="en-US" sz="3200" b="1" i="0" u="none" strike="noStrike" kern="0" cap="none" spc="0" normalizeH="0" baseline="0" noProof="0" dirty="0" smtClean="0">
                <a:ln>
                  <a:noFill/>
                </a:ln>
                <a:solidFill>
                  <a:schemeClr val="tx1"/>
                </a:solidFill>
                <a:effectLst/>
                <a:uLnTx/>
                <a:uFillTx/>
                <a:latin typeface="+mj-lt"/>
                <a:ea typeface="华文楷体" pitchFamily="2" charset="-122"/>
                <a:cs typeface="+mj-cs"/>
              </a:rPr>
              <a:t>与</a:t>
            </a:r>
            <a:r>
              <a:rPr kumimoji="0" lang="en-US" altLang="zh-CN" sz="3200" b="1" i="0" u="none" strike="noStrike" kern="0" cap="none" spc="0" normalizeH="0" baseline="0" noProof="0" dirty="0" smtClean="0">
                <a:ln>
                  <a:noFill/>
                </a:ln>
                <a:solidFill>
                  <a:schemeClr val="tx1"/>
                </a:solidFill>
                <a:effectLst/>
                <a:uLnTx/>
                <a:uFillTx/>
                <a:latin typeface="+mj-lt"/>
                <a:ea typeface="华文楷体" pitchFamily="2" charset="-122"/>
                <a:cs typeface="+mj-cs"/>
              </a:rPr>
              <a:t>SQL</a:t>
            </a:r>
            <a:endParaRPr kumimoji="0" lang="zh-CN" altLang="en-US" sz="3200" b="1" i="0" u="none" strike="noStrike" kern="0" cap="none" spc="0" normalizeH="0" baseline="0" noProof="0" dirty="0" smtClean="0">
              <a:ln>
                <a:noFill/>
              </a:ln>
              <a:solidFill>
                <a:schemeClr val="tx1"/>
              </a:solidFill>
              <a:effectLst/>
              <a:uLnTx/>
              <a:uFillTx/>
              <a:latin typeface="+mj-lt"/>
              <a:ea typeface="华文楷体" pitchFamily="2" charset="-122"/>
              <a:cs typeface="+mj-cs"/>
            </a:endParaRPr>
          </a:p>
        </p:txBody>
      </p:sp>
      <p:sp>
        <p:nvSpPr>
          <p:cNvPr id="7" name="TextBox 6"/>
          <p:cNvSpPr txBox="1"/>
          <p:nvPr/>
        </p:nvSpPr>
        <p:spPr>
          <a:xfrm>
            <a:off x="0" y="857232"/>
            <a:ext cx="9144000" cy="523220"/>
          </a:xfrm>
          <a:prstGeom prst="rect">
            <a:avLst/>
          </a:prstGeom>
          <a:noFill/>
        </p:spPr>
        <p:txBody>
          <a:bodyPr wrap="square" rtlCol="0">
            <a:spAutoFit/>
          </a:bodyPr>
          <a:lstStyle/>
          <a:p>
            <a:r>
              <a:rPr lang="zh-CN" altLang="en-US" sz="2800" dirty="0" smtClean="0">
                <a:latin typeface="+mj-lt"/>
                <a:ea typeface="华文楷体" pitchFamily="2" charset="-122"/>
              </a:rPr>
              <a:t>锁机制</a:t>
            </a:r>
            <a:endParaRPr lang="en-US" altLang="zh-CN" sz="2800" b="0" dirty="0" smtClean="0">
              <a:latin typeface="+mj-lt"/>
              <a:ea typeface="华文楷体" pitchFamily="2" charset="-122"/>
            </a:endParaRPr>
          </a:p>
        </p:txBody>
      </p:sp>
      <p:graphicFrame>
        <p:nvGraphicFramePr>
          <p:cNvPr id="5" name="对象 4"/>
          <p:cNvGraphicFramePr>
            <a:graphicFrameLocks noChangeAspect="1"/>
          </p:cNvGraphicFramePr>
          <p:nvPr/>
        </p:nvGraphicFramePr>
        <p:xfrm>
          <a:off x="500034" y="1643050"/>
          <a:ext cx="2859062" cy="1785950"/>
        </p:xfrm>
        <a:graphic>
          <a:graphicData uri="http://schemas.openxmlformats.org/presentationml/2006/ole">
            <p:oleObj spid="_x0000_s172034" name="Visio" r:id="rId3" imgW="3122550" imgH="1952266" progId="Visio.Drawing.11">
              <p:embed/>
            </p:oleObj>
          </a:graphicData>
        </a:graphic>
      </p:graphicFrame>
      <p:graphicFrame>
        <p:nvGraphicFramePr>
          <p:cNvPr id="8" name="对象 7"/>
          <p:cNvGraphicFramePr>
            <a:graphicFrameLocks noChangeAspect="1"/>
          </p:cNvGraphicFramePr>
          <p:nvPr/>
        </p:nvGraphicFramePr>
        <p:xfrm>
          <a:off x="1357289" y="2285992"/>
          <a:ext cx="7484093" cy="4071966"/>
        </p:xfrm>
        <a:graphic>
          <a:graphicData uri="http://schemas.openxmlformats.org/presentationml/2006/ole">
            <p:oleObj spid="_x0000_s172035" name="Visio" r:id="rId4" imgW="5366520" imgH="2918963" progId="Visio.Drawing.11">
              <p:embed/>
            </p:oleObj>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1215717"/>
          </a:xfrm>
          <a:prstGeom prst="rect">
            <a:avLst/>
          </a:prstGeom>
          <a:noFill/>
        </p:spPr>
        <p:txBody>
          <a:bodyPr wrap="square" rtlCol="0">
            <a:spAutoFit/>
          </a:bodyPr>
          <a:lstStyle/>
          <a:p>
            <a:r>
              <a:rPr lang="zh-CN" altLang="en-US" sz="2800" dirty="0" smtClean="0">
                <a:latin typeface="+mj-lt"/>
                <a:ea typeface="华文楷体" pitchFamily="2" charset="-122"/>
              </a:rPr>
              <a:t>锁机制</a:t>
            </a:r>
            <a:endParaRPr lang="en-US" altLang="zh-CN" sz="2800" b="0" dirty="0" smtClean="0">
              <a:latin typeface="+mj-lt"/>
              <a:ea typeface="华文楷体" pitchFamily="2" charset="-122"/>
            </a:endParaRPr>
          </a:p>
          <a:p>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死锁：</a:t>
            </a:r>
            <a:endParaRPr lang="en-US" altLang="zh-CN" b="0" dirty="0" smtClean="0">
              <a:latin typeface="+mj-lt"/>
              <a:ea typeface="华文楷体" pitchFamily="2" charset="-122"/>
            </a:endParaRPr>
          </a:p>
        </p:txBody>
      </p:sp>
      <p:graphicFrame>
        <p:nvGraphicFramePr>
          <p:cNvPr id="4" name="对象 3"/>
          <p:cNvGraphicFramePr>
            <a:graphicFrameLocks noChangeAspect="1"/>
          </p:cNvGraphicFramePr>
          <p:nvPr/>
        </p:nvGraphicFramePr>
        <p:xfrm>
          <a:off x="500034" y="1785926"/>
          <a:ext cx="8203210" cy="3500462"/>
        </p:xfrm>
        <a:graphic>
          <a:graphicData uri="http://schemas.openxmlformats.org/presentationml/2006/ole">
            <p:oleObj spid="_x0000_s208897" name="Visio" r:id="rId3" imgW="7344270" imgH="3257011" progId="Visio.Drawing.11">
              <p:embed/>
            </p:oleObj>
          </a:graphicData>
        </a:graphic>
      </p:graphicFrame>
      <p:sp>
        <p:nvSpPr>
          <p:cNvPr id="5" name="TextBox 4"/>
          <p:cNvSpPr txBox="1"/>
          <p:nvPr/>
        </p:nvSpPr>
        <p:spPr>
          <a:xfrm>
            <a:off x="0" y="5786454"/>
            <a:ext cx="9144000" cy="369332"/>
          </a:xfrm>
          <a:prstGeom prst="rect">
            <a:avLst/>
          </a:prstGeom>
          <a:noFill/>
        </p:spPr>
        <p:txBody>
          <a:bodyPr wrap="square" rtlCol="0">
            <a:spAutoFit/>
          </a:bodyPr>
          <a:lstStyle/>
          <a:p>
            <a:r>
              <a:rPr lang="en-US" altLang="zh-CN" b="0" dirty="0" smtClean="0">
                <a:latin typeface="华文楷体" pitchFamily="2" charset="-122"/>
                <a:ea typeface="华文楷体" pitchFamily="2" charset="-122"/>
              </a:rPr>
              <a:t>	</a:t>
            </a:r>
            <a:r>
              <a:rPr lang="zh-CN" altLang="en-US" b="0" dirty="0" smtClean="0">
                <a:latin typeface="华文楷体" pitchFamily="2" charset="-122"/>
                <a:ea typeface="华文楷体" pitchFamily="2" charset="-122"/>
              </a:rPr>
              <a:t>死锁原因：拥有共享锁与未决锁的连接都不想放弃控制</a:t>
            </a:r>
            <a:endParaRPr lang="zh-CN" altLang="en-US" b="0" dirty="0">
              <a:latin typeface="华文楷体" pitchFamily="2" charset="-122"/>
              <a:ea typeface="华文楷体"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857232"/>
            <a:ext cx="9144000" cy="5640006"/>
          </a:xfrm>
          <a:prstGeom prst="rect">
            <a:avLst/>
          </a:prstGeom>
          <a:noFill/>
        </p:spPr>
        <p:txBody>
          <a:bodyPr wrap="square" rtlCol="0">
            <a:spAutoFit/>
          </a:bodyPr>
          <a:lstStyle/>
          <a:p>
            <a:r>
              <a:rPr lang="zh-CN" altLang="en-US" sz="2800" dirty="0" smtClean="0">
                <a:latin typeface="+mj-lt"/>
                <a:ea typeface="华文楷体" pitchFamily="2" charset="-122"/>
              </a:rPr>
              <a:t>锁机制</a:t>
            </a:r>
            <a:endParaRPr lang="en-US" altLang="zh-CN" sz="2800" b="0" dirty="0" smtClean="0">
              <a:latin typeface="+mj-lt"/>
              <a:ea typeface="华文楷体" pitchFamily="2" charset="-122"/>
            </a:endParaRPr>
          </a:p>
          <a:p>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预防死锁（三种事务类型：</a:t>
            </a:r>
            <a:r>
              <a:rPr lang="en-US" altLang="zh-CN" b="0" dirty="0" smtClean="0">
                <a:latin typeface="+mj-lt"/>
                <a:ea typeface="华文楷体" pitchFamily="2" charset="-122"/>
              </a:rPr>
              <a:t>deferred</a:t>
            </a:r>
            <a:r>
              <a:rPr lang="zh-CN" altLang="en-US" b="0" dirty="0" smtClean="0">
                <a:latin typeface="+mj-lt"/>
                <a:ea typeface="华文楷体" pitchFamily="2" charset="-122"/>
              </a:rPr>
              <a:t>、</a:t>
            </a:r>
            <a:r>
              <a:rPr lang="en-US" altLang="zh-CN" b="0" dirty="0" smtClean="0">
                <a:latin typeface="+mj-lt"/>
                <a:ea typeface="华文楷体" pitchFamily="2" charset="-122"/>
              </a:rPr>
              <a:t>immediate</a:t>
            </a:r>
            <a:r>
              <a:rPr lang="zh-CN" altLang="en-US" b="0" dirty="0" smtClean="0">
                <a:latin typeface="+mj-lt"/>
                <a:ea typeface="华文楷体" pitchFamily="2" charset="-122"/>
              </a:rPr>
              <a:t>、</a:t>
            </a:r>
            <a:r>
              <a:rPr lang="en-US" altLang="zh-CN" b="0" dirty="0" smtClean="0">
                <a:latin typeface="+mj-lt"/>
                <a:ea typeface="华文楷体" pitchFamily="2" charset="-122"/>
              </a:rPr>
              <a:t>exclusive</a:t>
            </a:r>
            <a:r>
              <a:rPr lang="zh-CN" altLang="en-US" b="0" dirty="0" smtClean="0">
                <a:latin typeface="+mj-lt"/>
                <a:ea typeface="华文楷体" pitchFamily="2" charset="-122"/>
              </a:rPr>
              <a:t>）</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en-US" altLang="zh-CN" sz="1400" b="0" dirty="0" err="1" smtClean="0">
                <a:latin typeface="+mj-lt"/>
                <a:ea typeface="华文楷体" pitchFamily="2" charset="-122"/>
              </a:rPr>
              <a:t>SQLite</a:t>
            </a:r>
            <a:r>
              <a:rPr lang="zh-CN" altLang="en-US" sz="1400" b="0" dirty="0" smtClean="0">
                <a:latin typeface="+mj-lt"/>
                <a:ea typeface="华文楷体" pitchFamily="2" charset="-122"/>
              </a:rPr>
              <a:t>根据不同的事务类型，</a:t>
            </a:r>
            <a:r>
              <a:rPr lang="zh-CN" altLang="en-US" sz="1400" b="0" dirty="0" smtClean="0">
                <a:solidFill>
                  <a:srgbClr val="FF0000"/>
                </a:solidFill>
                <a:latin typeface="+mj-lt"/>
                <a:ea typeface="华文楷体" pitchFamily="2" charset="-122"/>
              </a:rPr>
              <a:t>以不同的锁状态启动事务</a:t>
            </a:r>
            <a:r>
              <a:rPr lang="zh-CN" altLang="en-US" sz="1400" b="0" dirty="0" smtClean="0">
                <a:latin typeface="+mj-lt"/>
                <a:ea typeface="华文楷体" pitchFamily="2" charset="-122"/>
              </a:rPr>
              <a:t>（而不是以未加锁状态启动）</a:t>
            </a:r>
            <a:endParaRPr lang="en-US" altLang="zh-CN" sz="1400" b="0" dirty="0" smtClean="0">
              <a:latin typeface="+mj-lt"/>
              <a:ea typeface="华文楷体" pitchFamily="2" charset="-122"/>
            </a:endParaRPr>
          </a:p>
          <a:p>
            <a:endParaRPr lang="en-US" altLang="zh-CN" sz="1400"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事务类型在</a:t>
            </a:r>
            <a:r>
              <a:rPr lang="en-US" altLang="zh-CN" b="0" dirty="0" smtClean="0">
                <a:latin typeface="+mj-lt"/>
                <a:ea typeface="华文楷体" pitchFamily="2" charset="-122"/>
              </a:rPr>
              <a:t>begin</a:t>
            </a:r>
            <a:r>
              <a:rPr lang="zh-CN" altLang="en-US" b="0" dirty="0" smtClean="0">
                <a:latin typeface="+mj-lt"/>
                <a:ea typeface="华文楷体" pitchFamily="2" charset="-122"/>
              </a:rPr>
              <a:t>命令中指定：</a:t>
            </a:r>
            <a:endParaRPr lang="en-US" altLang="zh-CN" b="0" dirty="0" smtClean="0">
              <a:latin typeface="+mj-lt"/>
              <a:ea typeface="华文楷体" pitchFamily="2" charset="-122"/>
            </a:endParaRPr>
          </a:p>
          <a:p>
            <a:r>
              <a:rPr lang="en-US" altLang="zh-CN" b="0" dirty="0" smtClean="0">
                <a:latin typeface="+mj-lt"/>
                <a:ea typeface="华文楷体" pitchFamily="2" charset="-122"/>
              </a:rPr>
              <a:t>	begin [deferred | immediate | exclusive] transaction;</a:t>
            </a:r>
          </a:p>
          <a:p>
            <a:endParaRPr lang="en-US" altLang="zh-CN" b="0" dirty="0" smtClean="0">
              <a:latin typeface="+mj-lt"/>
              <a:ea typeface="华文楷体" pitchFamily="2" charset="-122"/>
            </a:endParaRPr>
          </a:p>
          <a:p>
            <a:endParaRPr lang="en-US" altLang="zh-CN" b="0" dirty="0" smtClean="0">
              <a:latin typeface="+mj-lt"/>
              <a:ea typeface="华文楷体" pitchFamily="2" charset="-122"/>
            </a:endParaRPr>
          </a:p>
          <a:p>
            <a:endParaRPr lang="en-US" altLang="zh-CN" b="0" dirty="0" smtClean="0">
              <a:latin typeface="+mj-lt"/>
              <a:ea typeface="华文楷体" pitchFamily="2" charset="-122"/>
            </a:endParaRPr>
          </a:p>
          <a:p>
            <a:endParaRPr lang="en-US" altLang="zh-CN" b="0" dirty="0" smtClean="0">
              <a:latin typeface="+mj-lt"/>
              <a:ea typeface="华文楷体" pitchFamily="2" charset="-122"/>
            </a:endParaRPr>
          </a:p>
          <a:p>
            <a:endParaRPr lang="en-US" altLang="zh-CN" b="0" dirty="0" smtClean="0">
              <a:latin typeface="+mj-lt"/>
              <a:ea typeface="华文楷体" pitchFamily="2" charset="-122"/>
            </a:endParaRPr>
          </a:p>
          <a:p>
            <a:endParaRPr lang="en-US" altLang="zh-CN" b="0" dirty="0" smtClean="0">
              <a:latin typeface="+mj-lt"/>
              <a:ea typeface="华文楷体" pitchFamily="2" charset="-122"/>
            </a:endParaRPr>
          </a:p>
          <a:p>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dirty="0" smtClean="0">
                <a:latin typeface="+mj-lt"/>
                <a:ea typeface="华文楷体" pitchFamily="2" charset="-122"/>
              </a:rPr>
              <a:t>基本准则，多人对同一数据库进行操作时，必须共同遵守本守则：</a:t>
            </a:r>
            <a:endParaRPr lang="en-US" altLang="zh-CN" dirty="0" smtClean="0">
              <a:latin typeface="+mj-lt"/>
              <a:ea typeface="华文楷体" pitchFamily="2" charset="-122"/>
            </a:endParaRPr>
          </a:p>
          <a:p>
            <a:r>
              <a:rPr lang="en-US" altLang="zh-CN" b="0" dirty="0" smtClean="0">
                <a:latin typeface="+mj-lt"/>
                <a:ea typeface="华文楷体" pitchFamily="2" charset="-122"/>
              </a:rPr>
              <a:t>	</a:t>
            </a:r>
            <a:r>
              <a:rPr lang="zh-CN" altLang="en-US" sz="1400" b="0" dirty="0" smtClean="0">
                <a:latin typeface="+mj-lt"/>
                <a:ea typeface="华文楷体" pitchFamily="2" charset="-122"/>
              </a:rPr>
              <a:t>使用</a:t>
            </a:r>
            <a:r>
              <a:rPr lang="en-US" altLang="zh-CN" sz="1400" b="0" dirty="0" smtClean="0">
                <a:latin typeface="+mj-lt"/>
                <a:ea typeface="华文楷体" pitchFamily="2" charset="-122"/>
              </a:rPr>
              <a:t>begin immediate | exclusive transaction;</a:t>
            </a:r>
            <a:r>
              <a:rPr lang="zh-CN" altLang="en-US" sz="1400" b="0" dirty="0" smtClean="0">
                <a:latin typeface="+mj-lt"/>
                <a:ea typeface="华文楷体" pitchFamily="2" charset="-122"/>
              </a:rPr>
              <a:t>而不是</a:t>
            </a:r>
            <a:r>
              <a:rPr lang="en-US" altLang="zh-CN" sz="1400" b="0" dirty="0" smtClean="0">
                <a:latin typeface="+mj-lt"/>
                <a:ea typeface="华文楷体" pitchFamily="2" charset="-122"/>
              </a:rPr>
              <a:t>begin deferred transaction;</a:t>
            </a:r>
            <a:r>
              <a:rPr lang="zh-CN" altLang="en-US" sz="1400" b="0" dirty="0" smtClean="0">
                <a:latin typeface="+mj-lt"/>
                <a:ea typeface="华文楷体" pitchFamily="2" charset="-122"/>
              </a:rPr>
              <a:t>或单纯的</a:t>
            </a:r>
            <a:r>
              <a:rPr lang="en-US" altLang="zh-CN" sz="1400" b="0" dirty="0" smtClean="0">
                <a:latin typeface="+mj-lt"/>
                <a:ea typeface="华文楷体" pitchFamily="2" charset="-122"/>
              </a:rPr>
              <a:t>begin;</a:t>
            </a:r>
            <a:endParaRPr lang="en-US" altLang="zh-CN" b="0" dirty="0" smtClean="0">
              <a:latin typeface="+mj-lt"/>
              <a:ea typeface="华文楷体" pitchFamily="2" charset="-122"/>
            </a:endParaRPr>
          </a:p>
        </p:txBody>
      </p:sp>
      <p:graphicFrame>
        <p:nvGraphicFramePr>
          <p:cNvPr id="4" name="表格 3"/>
          <p:cNvGraphicFramePr>
            <a:graphicFrameLocks noGrp="1"/>
          </p:cNvGraphicFramePr>
          <p:nvPr/>
        </p:nvGraphicFramePr>
        <p:xfrm>
          <a:off x="1071538" y="3571876"/>
          <a:ext cx="6500858" cy="1785952"/>
        </p:xfrm>
        <a:graphic>
          <a:graphicData uri="http://schemas.openxmlformats.org/drawingml/2006/table">
            <a:tbl>
              <a:tblPr firstRow="1" bandRow="1">
                <a:tableStyleId>{5C22544A-7EE6-4342-B048-85BDC9FD1C3A}</a:tableStyleId>
              </a:tblPr>
              <a:tblGrid>
                <a:gridCol w="1447467"/>
                <a:gridCol w="5053391"/>
              </a:tblGrid>
              <a:tr h="446488">
                <a:tc>
                  <a:txBody>
                    <a:bodyPr/>
                    <a:lstStyle/>
                    <a:p>
                      <a:pPr algn="ctr"/>
                      <a:r>
                        <a:rPr lang="zh-CN" altLang="en-US" dirty="0" smtClean="0"/>
                        <a:t>事务类型</a:t>
                      </a:r>
                      <a:endParaRPr lang="zh-CN" altLang="en-US" dirty="0"/>
                    </a:p>
                  </a:txBody>
                  <a:tcPr/>
                </a:tc>
                <a:tc>
                  <a:txBody>
                    <a:bodyPr/>
                    <a:lstStyle/>
                    <a:p>
                      <a:pPr algn="ctr"/>
                      <a:r>
                        <a:rPr lang="zh-CN" altLang="en-US" dirty="0" smtClean="0"/>
                        <a:t>说明</a:t>
                      </a:r>
                      <a:endParaRPr lang="zh-CN" altLang="en-US" dirty="0"/>
                    </a:p>
                  </a:txBody>
                  <a:tcPr/>
                </a:tc>
              </a:tr>
              <a:tr h="446488">
                <a:tc>
                  <a:txBody>
                    <a:bodyPr/>
                    <a:lstStyle/>
                    <a:p>
                      <a:r>
                        <a:rPr lang="en-US" altLang="zh-CN" b="1" dirty="0" smtClean="0"/>
                        <a:t>Deferred</a:t>
                      </a:r>
                      <a:endParaRPr lang="zh-CN" altLang="en-US" b="1" dirty="0"/>
                    </a:p>
                  </a:txBody>
                  <a:tcPr/>
                </a:tc>
                <a:tc>
                  <a:txBody>
                    <a:bodyPr/>
                    <a:lstStyle/>
                    <a:p>
                      <a:r>
                        <a:rPr lang="zh-CN" altLang="en-US" dirty="0" smtClean="0">
                          <a:latin typeface="+mj-lt"/>
                          <a:ea typeface="华文楷体" pitchFamily="2" charset="-122"/>
                        </a:rPr>
                        <a:t>直到必须使用时才获取锁</a:t>
                      </a:r>
                      <a:endParaRPr lang="zh-CN" altLang="en-US" dirty="0">
                        <a:latin typeface="+mj-lt"/>
                        <a:ea typeface="华文楷体" pitchFamily="2" charset="-122"/>
                      </a:endParaRPr>
                    </a:p>
                  </a:txBody>
                  <a:tcPr/>
                </a:tc>
              </a:tr>
              <a:tr h="446488">
                <a:tc>
                  <a:txBody>
                    <a:bodyPr/>
                    <a:lstStyle/>
                    <a:p>
                      <a:r>
                        <a:rPr lang="en-US" altLang="zh-CN" b="1" dirty="0" smtClean="0"/>
                        <a:t>Immediate</a:t>
                      </a:r>
                      <a:endParaRPr lang="zh-CN" altLang="en-US" b="1" dirty="0"/>
                    </a:p>
                  </a:txBody>
                  <a:tcPr/>
                </a:tc>
                <a:tc>
                  <a:txBody>
                    <a:bodyPr/>
                    <a:lstStyle/>
                    <a:p>
                      <a:r>
                        <a:rPr lang="zh-CN" altLang="en-US" dirty="0" smtClean="0">
                          <a:latin typeface="+mj-lt"/>
                          <a:ea typeface="华文楷体" pitchFamily="2" charset="-122"/>
                        </a:rPr>
                        <a:t>在</a:t>
                      </a:r>
                      <a:r>
                        <a:rPr lang="en-US" altLang="zh-CN" dirty="0" smtClean="0">
                          <a:latin typeface="+mj-lt"/>
                          <a:ea typeface="华文楷体" pitchFamily="2" charset="-122"/>
                        </a:rPr>
                        <a:t>begin</a:t>
                      </a:r>
                      <a:r>
                        <a:rPr lang="zh-CN" altLang="en-US" dirty="0" smtClean="0">
                          <a:latin typeface="+mj-lt"/>
                          <a:ea typeface="华文楷体" pitchFamily="2" charset="-122"/>
                        </a:rPr>
                        <a:t>执行时试图获取预留锁</a:t>
                      </a:r>
                      <a:endParaRPr lang="zh-CN" altLang="en-US" dirty="0">
                        <a:latin typeface="+mj-lt"/>
                        <a:ea typeface="华文楷体" pitchFamily="2" charset="-122"/>
                      </a:endParaRPr>
                    </a:p>
                  </a:txBody>
                  <a:tcPr/>
                </a:tc>
              </a:tr>
              <a:tr h="446488">
                <a:tc>
                  <a:txBody>
                    <a:bodyPr/>
                    <a:lstStyle/>
                    <a:p>
                      <a:r>
                        <a:rPr lang="en-US" altLang="zh-CN" b="1" dirty="0" smtClean="0"/>
                        <a:t>Exclusive</a:t>
                      </a:r>
                      <a:endParaRPr lang="zh-CN" altLang="en-US" b="1" dirty="0"/>
                    </a:p>
                  </a:txBody>
                  <a:tcPr/>
                </a:tc>
                <a:tc>
                  <a:txBody>
                    <a:bodyPr/>
                    <a:lstStyle/>
                    <a:p>
                      <a:r>
                        <a:rPr lang="zh-CN" altLang="en-US" dirty="0" smtClean="0">
                          <a:latin typeface="+mj-lt"/>
                          <a:ea typeface="华文楷体" pitchFamily="2" charset="-122"/>
                        </a:rPr>
                        <a:t>试图获取排它锁</a:t>
                      </a:r>
                      <a:endParaRPr lang="zh-CN" altLang="en-US" dirty="0">
                        <a:latin typeface="+mj-lt"/>
                        <a:ea typeface="华文楷体" pitchFamily="2" charset="-122"/>
                      </a:endParaRPr>
                    </a:p>
                  </a:txBody>
                  <a:tcPr/>
                </a:tc>
              </a:tr>
            </a:tbl>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11" name="TextBox 10"/>
          <p:cNvSpPr txBox="1"/>
          <p:nvPr/>
        </p:nvSpPr>
        <p:spPr>
          <a:xfrm>
            <a:off x="0" y="857232"/>
            <a:ext cx="9144000" cy="4909036"/>
          </a:xfrm>
          <a:prstGeom prst="rect">
            <a:avLst/>
          </a:prstGeom>
          <a:noFill/>
        </p:spPr>
        <p:txBody>
          <a:bodyPr wrap="square" rtlCol="0">
            <a:spAutoFit/>
          </a:bodyPr>
          <a:lstStyle/>
          <a:p>
            <a:r>
              <a:rPr lang="en-US" sz="2800" dirty="0" smtClean="0">
                <a:latin typeface="+mj-lt"/>
                <a:ea typeface="华文楷体" pitchFamily="2" charset="-122"/>
              </a:rPr>
              <a:t>SQLite</a:t>
            </a:r>
            <a:r>
              <a:rPr lang="zh-CN" altLang="en-US" sz="2800" dirty="0" smtClean="0">
                <a:latin typeface="+mj-lt"/>
                <a:ea typeface="华文楷体" pitchFamily="2" charset="-122"/>
              </a:rPr>
              <a:t>不支持</a:t>
            </a:r>
            <a:r>
              <a:rPr lang="en-US" sz="2800" dirty="0" smtClean="0">
                <a:latin typeface="+mj-lt"/>
                <a:ea typeface="华文楷体" pitchFamily="2" charset="-122"/>
              </a:rPr>
              <a:t>ANSI SQL92</a:t>
            </a:r>
            <a:r>
              <a:rPr lang="zh-CN" altLang="en-US" sz="2800" dirty="0" smtClean="0">
                <a:latin typeface="+mj-lt"/>
                <a:ea typeface="华文楷体" pitchFamily="2" charset="-122"/>
              </a:rPr>
              <a:t>的部分特性</a:t>
            </a:r>
            <a:endParaRPr lang="en-US" altLang="zh-CN" sz="2800" dirty="0" smtClean="0">
              <a:latin typeface="+mj-lt"/>
              <a:ea typeface="华文楷体" pitchFamily="2" charset="-122"/>
            </a:endParaRPr>
          </a:p>
          <a:p>
            <a:endParaRPr lang="zh-CN" altLang="en-US" sz="2000" dirty="0" smtClean="0">
              <a:latin typeface="+mj-lt"/>
              <a:ea typeface="华文楷体" pitchFamily="2" charset="-122"/>
            </a:endParaRPr>
          </a:p>
          <a:p>
            <a:r>
              <a:rPr lang="en-US" altLang="zh-CN" sz="1600" dirty="0" smtClean="0">
                <a:latin typeface="+mj-lt"/>
                <a:ea typeface="华文楷体" pitchFamily="2" charset="-122"/>
              </a:rPr>
              <a:t>	</a:t>
            </a:r>
            <a:r>
              <a:rPr lang="zh-CN" altLang="en-US" sz="1600" dirty="0" smtClean="0">
                <a:latin typeface="+mj-lt"/>
                <a:ea typeface="华文楷体" pitchFamily="2" charset="-122"/>
              </a:rPr>
              <a:t>（</a:t>
            </a:r>
            <a:r>
              <a:rPr lang="en-US" sz="1600" dirty="0" smtClean="0">
                <a:latin typeface="+mj-lt"/>
                <a:ea typeface="华文楷体" pitchFamily="2" charset="-122"/>
              </a:rPr>
              <a:t>1</a:t>
            </a:r>
            <a:r>
              <a:rPr lang="zh-CN" altLang="en-US" sz="1600" dirty="0" smtClean="0">
                <a:latin typeface="+mj-lt"/>
                <a:ea typeface="华文楷体" pitchFamily="2" charset="-122"/>
              </a:rPr>
              <a:t>）右外连接与全外连接</a:t>
            </a:r>
          </a:p>
          <a:p>
            <a:r>
              <a:rPr lang="en-US" altLang="zh-CN" sz="1600" dirty="0" smtClean="0">
                <a:latin typeface="+mj-lt"/>
                <a:ea typeface="华文楷体" pitchFamily="2" charset="-122"/>
              </a:rPr>
              <a:t>	</a:t>
            </a:r>
            <a:r>
              <a:rPr lang="zh-CN" altLang="en-US" sz="1600" b="0" dirty="0" smtClean="0">
                <a:latin typeface="+mj-lt"/>
                <a:ea typeface="华文楷体" pitchFamily="2" charset="-122"/>
              </a:rPr>
              <a:t>支持左外连接 </a:t>
            </a:r>
            <a:r>
              <a:rPr lang="en-US" sz="1600" b="0" dirty="0" smtClean="0">
                <a:latin typeface="+mj-lt"/>
                <a:ea typeface="华文楷体" pitchFamily="2" charset="-122"/>
              </a:rPr>
              <a:t>LEFT OUTER JOIN</a:t>
            </a:r>
          </a:p>
          <a:p>
            <a:r>
              <a:rPr lang="en-US" altLang="zh-CN" sz="1600" b="0" dirty="0" smtClean="0">
                <a:latin typeface="+mj-lt"/>
                <a:ea typeface="华文楷体" pitchFamily="2" charset="-122"/>
              </a:rPr>
              <a:t>	</a:t>
            </a:r>
            <a:r>
              <a:rPr lang="zh-CN" altLang="en-US" sz="1600" b="0" dirty="0" smtClean="0">
                <a:latin typeface="+mj-lt"/>
                <a:ea typeface="华文楷体" pitchFamily="2" charset="-122"/>
              </a:rPr>
              <a:t>不支持右外连接 </a:t>
            </a:r>
            <a:r>
              <a:rPr lang="en-US" sz="1600" b="0" dirty="0" smtClean="0">
                <a:latin typeface="+mj-lt"/>
                <a:ea typeface="华文楷体" pitchFamily="2" charset="-122"/>
              </a:rPr>
              <a:t>RIGHT OUTER JOIN </a:t>
            </a:r>
            <a:r>
              <a:rPr lang="zh-CN" altLang="en-US" sz="1600" b="0" dirty="0" smtClean="0">
                <a:latin typeface="+mj-lt"/>
                <a:ea typeface="华文楷体" pitchFamily="2" charset="-122"/>
              </a:rPr>
              <a:t>和全外连接 </a:t>
            </a:r>
            <a:r>
              <a:rPr lang="en-US" sz="1600" b="0" dirty="0" smtClean="0">
                <a:latin typeface="+mj-lt"/>
                <a:ea typeface="华文楷体" pitchFamily="2" charset="-122"/>
              </a:rPr>
              <a:t>FULL OUTER JOIN</a:t>
            </a:r>
            <a:endParaRPr lang="zh-CN" altLang="en-US" sz="1600" b="0" dirty="0" smtClean="0">
              <a:latin typeface="+mj-lt"/>
              <a:ea typeface="华文楷体" pitchFamily="2" charset="-122"/>
            </a:endParaRPr>
          </a:p>
          <a:p>
            <a:r>
              <a:rPr lang="en-US" altLang="zh-CN" sz="1600" dirty="0" smtClean="0">
                <a:latin typeface="+mj-lt"/>
                <a:ea typeface="华文楷体" pitchFamily="2" charset="-122"/>
              </a:rPr>
              <a:t>	</a:t>
            </a:r>
            <a:r>
              <a:rPr lang="zh-CN" altLang="en-US" sz="1600" dirty="0" smtClean="0">
                <a:latin typeface="+mj-lt"/>
                <a:ea typeface="华文楷体" pitchFamily="2" charset="-122"/>
              </a:rPr>
              <a:t>（</a:t>
            </a:r>
            <a:r>
              <a:rPr lang="en-US" sz="1600" dirty="0" smtClean="0">
                <a:latin typeface="+mj-lt"/>
                <a:ea typeface="华文楷体" pitchFamily="2" charset="-122"/>
              </a:rPr>
              <a:t>2</a:t>
            </a:r>
            <a:r>
              <a:rPr lang="zh-CN" altLang="en-US" sz="1600" dirty="0" smtClean="0">
                <a:latin typeface="+mj-lt"/>
                <a:ea typeface="华文楷体" pitchFamily="2" charset="-122"/>
              </a:rPr>
              <a:t>）大部分的修改表操作</a:t>
            </a:r>
          </a:p>
          <a:p>
            <a:r>
              <a:rPr lang="en-US" altLang="zh-CN" sz="1600" dirty="0" smtClean="0">
                <a:latin typeface="+mj-lt"/>
                <a:ea typeface="华文楷体" pitchFamily="2" charset="-122"/>
              </a:rPr>
              <a:t>	</a:t>
            </a:r>
            <a:r>
              <a:rPr lang="zh-CN" altLang="en-US" sz="1600" b="0" dirty="0" smtClean="0">
                <a:latin typeface="+mj-lt"/>
                <a:ea typeface="华文楷体" pitchFamily="2" charset="-122"/>
              </a:rPr>
              <a:t>支持 </a:t>
            </a:r>
            <a:r>
              <a:rPr lang="en-US" sz="1600" b="0" dirty="0" smtClean="0">
                <a:latin typeface="+mj-lt"/>
                <a:ea typeface="华文楷体" pitchFamily="2" charset="-122"/>
              </a:rPr>
              <a:t>RENAME TABLE </a:t>
            </a:r>
            <a:r>
              <a:rPr lang="zh-CN" altLang="en-US" sz="1600" b="0" dirty="0" smtClean="0">
                <a:latin typeface="+mj-lt"/>
                <a:ea typeface="华文楷体" pitchFamily="2" charset="-122"/>
              </a:rPr>
              <a:t>和 </a:t>
            </a:r>
            <a:r>
              <a:rPr lang="en-US" sz="1600" b="0" dirty="0" smtClean="0">
                <a:latin typeface="+mj-lt"/>
                <a:ea typeface="华文楷体" pitchFamily="2" charset="-122"/>
              </a:rPr>
              <a:t>ADD COLUMN</a:t>
            </a:r>
            <a:endParaRPr lang="en-US" altLang="zh-CN" sz="1600" b="0" dirty="0" smtClean="0">
              <a:latin typeface="+mj-lt"/>
              <a:ea typeface="华文楷体" pitchFamily="2" charset="-122"/>
            </a:endParaRPr>
          </a:p>
          <a:p>
            <a:r>
              <a:rPr lang="en-US" sz="1600" b="0" dirty="0" smtClean="0">
                <a:latin typeface="+mj-lt"/>
                <a:ea typeface="华文楷体" pitchFamily="2" charset="-122"/>
              </a:rPr>
              <a:t>	</a:t>
            </a:r>
            <a:r>
              <a:rPr lang="zh-CN" altLang="en-US" sz="1600" b="0" dirty="0" smtClean="0">
                <a:latin typeface="+mj-lt"/>
                <a:ea typeface="华文楷体" pitchFamily="2" charset="-122"/>
              </a:rPr>
              <a:t>不支持 </a:t>
            </a:r>
            <a:r>
              <a:rPr lang="en-US" sz="1600" b="0" dirty="0" smtClean="0">
                <a:latin typeface="+mj-lt"/>
                <a:ea typeface="华文楷体" pitchFamily="2" charset="-122"/>
              </a:rPr>
              <a:t>DROP COLUMN</a:t>
            </a:r>
            <a:r>
              <a:rPr lang="zh-CN" altLang="en-US" sz="1600" b="0" dirty="0" smtClean="0">
                <a:latin typeface="+mj-lt"/>
                <a:ea typeface="华文楷体" pitchFamily="2" charset="-122"/>
              </a:rPr>
              <a:t>、</a:t>
            </a:r>
            <a:r>
              <a:rPr lang="en-US" sz="1600" b="0" dirty="0" smtClean="0">
                <a:latin typeface="+mj-lt"/>
                <a:ea typeface="华文楷体" pitchFamily="2" charset="-122"/>
              </a:rPr>
              <a:t>ALTER COLUMN</a:t>
            </a:r>
            <a:r>
              <a:rPr lang="zh-CN" altLang="en-US" sz="1600" b="0" dirty="0" smtClean="0">
                <a:latin typeface="+mj-lt"/>
                <a:ea typeface="华文楷体" pitchFamily="2" charset="-122"/>
              </a:rPr>
              <a:t>、</a:t>
            </a:r>
            <a:r>
              <a:rPr lang="en-US" sz="1600" b="0" dirty="0" smtClean="0">
                <a:latin typeface="+mj-lt"/>
                <a:ea typeface="华文楷体" pitchFamily="2" charset="-122"/>
              </a:rPr>
              <a:t>ADD CONSTRAINT</a:t>
            </a:r>
            <a:endParaRPr lang="zh-CN" altLang="en-US" sz="1600" b="0" dirty="0" smtClean="0">
              <a:latin typeface="+mj-lt"/>
              <a:ea typeface="华文楷体" pitchFamily="2" charset="-122"/>
            </a:endParaRPr>
          </a:p>
          <a:p>
            <a:r>
              <a:rPr lang="en-US" altLang="zh-CN" sz="1600" dirty="0" smtClean="0">
                <a:latin typeface="+mj-lt"/>
                <a:ea typeface="华文楷体" pitchFamily="2" charset="-122"/>
              </a:rPr>
              <a:t>	</a:t>
            </a:r>
            <a:r>
              <a:rPr lang="zh-CN" altLang="en-US" sz="1600" dirty="0" smtClean="0">
                <a:latin typeface="+mj-lt"/>
                <a:ea typeface="华文楷体" pitchFamily="2" charset="-122"/>
              </a:rPr>
              <a:t>（</a:t>
            </a:r>
            <a:r>
              <a:rPr lang="en-US" sz="1600" dirty="0" smtClean="0">
                <a:latin typeface="+mj-lt"/>
                <a:ea typeface="华文楷体" pitchFamily="2" charset="-122"/>
              </a:rPr>
              <a:t>3</a:t>
            </a:r>
            <a:r>
              <a:rPr lang="zh-CN" altLang="en-US" sz="1600" dirty="0" smtClean="0">
                <a:latin typeface="+mj-lt"/>
                <a:ea typeface="华文楷体" pitchFamily="2" charset="-122"/>
              </a:rPr>
              <a:t>）触发器</a:t>
            </a:r>
          </a:p>
          <a:p>
            <a:r>
              <a:rPr lang="en-US" altLang="zh-CN" sz="1600" dirty="0" smtClean="0">
                <a:latin typeface="+mj-lt"/>
                <a:ea typeface="华文楷体" pitchFamily="2" charset="-122"/>
              </a:rPr>
              <a:t>	</a:t>
            </a:r>
            <a:r>
              <a:rPr lang="zh-CN" altLang="en-US" sz="1600" b="0" dirty="0" smtClean="0">
                <a:latin typeface="+mj-lt"/>
                <a:ea typeface="华文楷体" pitchFamily="2" charset="-122"/>
              </a:rPr>
              <a:t>支持 </a:t>
            </a:r>
            <a:r>
              <a:rPr lang="en-US" sz="1600" b="0" dirty="0" smtClean="0">
                <a:latin typeface="+mj-lt"/>
                <a:ea typeface="华文楷体" pitchFamily="2" charset="-122"/>
              </a:rPr>
              <a:t>FOR EACH ROW </a:t>
            </a:r>
            <a:r>
              <a:rPr lang="zh-CN" altLang="en-US" sz="1600" b="0" dirty="0" smtClean="0">
                <a:latin typeface="+mj-lt"/>
                <a:ea typeface="华文楷体" pitchFamily="2" charset="-122"/>
              </a:rPr>
              <a:t>触发器</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不支持 </a:t>
            </a:r>
            <a:r>
              <a:rPr lang="en-US" sz="1600" b="0" dirty="0" smtClean="0">
                <a:latin typeface="+mj-lt"/>
                <a:ea typeface="华文楷体" pitchFamily="2" charset="-122"/>
              </a:rPr>
              <a:t>FOR EACH STATEMENT </a:t>
            </a:r>
            <a:r>
              <a:rPr lang="zh-CN" altLang="en-US" sz="1600" b="0" dirty="0" smtClean="0">
                <a:latin typeface="+mj-lt"/>
                <a:ea typeface="华文楷体" pitchFamily="2" charset="-122"/>
              </a:rPr>
              <a:t>触发器</a:t>
            </a:r>
          </a:p>
          <a:p>
            <a:r>
              <a:rPr lang="en-US" altLang="zh-CN" sz="1600" dirty="0" smtClean="0">
                <a:latin typeface="+mj-lt"/>
                <a:ea typeface="华文楷体" pitchFamily="2" charset="-122"/>
              </a:rPr>
              <a:t>	</a:t>
            </a:r>
            <a:r>
              <a:rPr lang="zh-CN" altLang="en-US" sz="1600" dirty="0" smtClean="0">
                <a:latin typeface="+mj-lt"/>
                <a:ea typeface="华文楷体" pitchFamily="2" charset="-122"/>
              </a:rPr>
              <a:t>（</a:t>
            </a:r>
            <a:r>
              <a:rPr lang="en-US" altLang="zh-CN" sz="1600" dirty="0" smtClean="0">
                <a:latin typeface="+mj-lt"/>
                <a:ea typeface="华文楷体" pitchFamily="2" charset="-122"/>
              </a:rPr>
              <a:t>4</a:t>
            </a:r>
            <a:r>
              <a:rPr lang="zh-CN" altLang="en-US" sz="1600" dirty="0" smtClean="0">
                <a:latin typeface="+mj-lt"/>
                <a:ea typeface="华文楷体" pitchFamily="2" charset="-122"/>
              </a:rPr>
              <a:t>）授权与撤销</a:t>
            </a:r>
            <a:endParaRPr lang="en-US" altLang="zh-CN" sz="1600" dirty="0" smtClean="0">
              <a:latin typeface="+mj-lt"/>
              <a:ea typeface="华文楷体" pitchFamily="2" charset="-122"/>
            </a:endParaRPr>
          </a:p>
          <a:p>
            <a:r>
              <a:rPr lang="en-US" altLang="zh-CN" sz="1600" dirty="0" smtClean="0">
                <a:latin typeface="+mj-lt"/>
                <a:ea typeface="华文楷体" pitchFamily="2" charset="-122"/>
              </a:rPr>
              <a:t>	</a:t>
            </a:r>
            <a:r>
              <a:rPr lang="zh-CN" altLang="en-US" sz="1600" b="0" dirty="0" smtClean="0">
                <a:latin typeface="+mj-lt"/>
                <a:ea typeface="华文楷体" pitchFamily="2" charset="-122"/>
              </a:rPr>
              <a:t>不支持 </a:t>
            </a:r>
            <a:r>
              <a:rPr lang="en-US" sz="1600" b="0" dirty="0" smtClean="0">
                <a:latin typeface="+mj-lt"/>
                <a:ea typeface="华文楷体" pitchFamily="2" charset="-122"/>
              </a:rPr>
              <a:t>GRANT </a:t>
            </a:r>
            <a:r>
              <a:rPr lang="zh-CN" altLang="en-US" sz="1600" b="0" dirty="0" smtClean="0">
                <a:latin typeface="+mj-lt"/>
                <a:ea typeface="华文楷体" pitchFamily="2" charset="-122"/>
              </a:rPr>
              <a:t>和 </a:t>
            </a:r>
            <a:r>
              <a:rPr lang="en-US" sz="1600" b="0" dirty="0" smtClean="0">
                <a:latin typeface="+mj-lt"/>
                <a:ea typeface="华文楷体" pitchFamily="2" charset="-122"/>
              </a:rPr>
              <a:t>REVOKE</a:t>
            </a:r>
            <a:r>
              <a:rPr lang="zh-CN" altLang="en-US" sz="1600" b="0" dirty="0" smtClean="0">
                <a:latin typeface="+mj-lt"/>
                <a:ea typeface="华文楷体" pitchFamily="2" charset="-122"/>
              </a:rPr>
              <a:t>，它们对于嵌入式数据库引擎无意义</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en-US" sz="1600" b="0" dirty="0" smtClean="0">
                <a:latin typeface="+mj-lt"/>
                <a:ea typeface="华文楷体" pitchFamily="2" charset="-122"/>
              </a:rPr>
              <a:t> </a:t>
            </a:r>
            <a:r>
              <a:rPr lang="en-US" sz="1600" b="0" dirty="0" err="1" smtClean="0">
                <a:latin typeface="+mj-lt"/>
                <a:ea typeface="华文楷体" pitchFamily="2" charset="-122"/>
              </a:rPr>
              <a:t>SQLite</a:t>
            </a:r>
            <a:r>
              <a:rPr lang="en-US" sz="1600" b="0" dirty="0" smtClean="0">
                <a:latin typeface="+mj-lt"/>
                <a:ea typeface="华文楷体" pitchFamily="2" charset="-122"/>
              </a:rPr>
              <a:t> </a:t>
            </a:r>
            <a:r>
              <a:rPr lang="zh-CN" altLang="en-US" sz="1600" b="0" dirty="0" smtClean="0">
                <a:latin typeface="+mj-lt"/>
                <a:ea typeface="华文楷体" pitchFamily="2" charset="-122"/>
              </a:rPr>
              <a:t>读取和写入一个普通磁盘文件</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唯一的访问许可对于底层操作系统的一般文件有效</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57232"/>
            <a:ext cx="9144000" cy="4832092"/>
          </a:xfrm>
          <a:prstGeom prst="rect">
            <a:avLst/>
          </a:prstGeom>
          <a:noFill/>
        </p:spPr>
        <p:txBody>
          <a:bodyPr wrap="square" rtlCol="0">
            <a:spAutoFit/>
          </a:bodyPr>
          <a:lstStyle/>
          <a:p>
            <a:r>
              <a:rPr lang="zh-CN" altLang="en-US" sz="2800" dirty="0" smtClean="0">
                <a:latin typeface="+mj-lt"/>
                <a:ea typeface="华文楷体" pitchFamily="2" charset="-122"/>
              </a:rPr>
              <a:t>工作模式</a:t>
            </a:r>
            <a:endParaRPr lang="en-US" altLang="zh-CN" sz="280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使用命令</a:t>
            </a:r>
            <a:r>
              <a:rPr lang="en-US" altLang="zh-CN" sz="1600" b="0" dirty="0" smtClean="0">
                <a:latin typeface="+mj-lt"/>
                <a:ea typeface="华文楷体" pitchFamily="2" charset="-122"/>
              </a:rPr>
              <a:t>sqlite3</a:t>
            </a:r>
            <a:r>
              <a:rPr lang="zh-CN" altLang="en-US" sz="1600" b="0" dirty="0" smtClean="0">
                <a:latin typeface="+mj-lt"/>
                <a:ea typeface="华文楷体" pitchFamily="2" charset="-122"/>
              </a:rPr>
              <a:t>创建一个数据库文件</a:t>
            </a:r>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1</a:t>
            </a:r>
            <a:r>
              <a:rPr lang="zh-CN" altLang="en-US" sz="1600" b="0" dirty="0" smtClean="0">
                <a:latin typeface="+mj-lt"/>
                <a:ea typeface="华文楷体" pitchFamily="2" charset="-122"/>
              </a:rPr>
              <a:t>）</a:t>
            </a:r>
            <a:r>
              <a:rPr lang="zh-CN" altLang="en-US" sz="1600" b="0" dirty="0" smtClean="0">
                <a:solidFill>
                  <a:srgbClr val="FF0000"/>
                </a:solidFill>
                <a:latin typeface="+mj-lt"/>
                <a:ea typeface="华文楷体" pitchFamily="2" charset="-122"/>
              </a:rPr>
              <a:t>默认</a:t>
            </a:r>
            <a:r>
              <a:rPr lang="zh-CN" altLang="en-US" sz="1600" b="0" dirty="0" smtClean="0">
                <a:latin typeface="+mj-lt"/>
                <a:ea typeface="华文楷体" pitchFamily="2" charset="-122"/>
              </a:rPr>
              <a:t>存在</a:t>
            </a:r>
            <a:r>
              <a:rPr lang="en-US" altLang="zh-CN" sz="1600" b="0" dirty="0" smtClean="0">
                <a:latin typeface="+mj-lt"/>
                <a:ea typeface="华文楷体" pitchFamily="2" charset="-122"/>
              </a:rPr>
              <a:t>main</a:t>
            </a:r>
            <a:r>
              <a:rPr lang="zh-CN" altLang="en-US" sz="1600" b="0" dirty="0" smtClean="0">
                <a:latin typeface="+mj-lt"/>
                <a:ea typeface="华文楷体" pitchFamily="2" charset="-122"/>
              </a:rPr>
              <a:t>数据库对象，所有默认操作都是在</a:t>
            </a:r>
            <a:r>
              <a:rPr lang="en-US" altLang="zh-CN" sz="1600" b="0" dirty="0" smtClean="0">
                <a:solidFill>
                  <a:srgbClr val="FF0000"/>
                </a:solidFill>
                <a:latin typeface="+mj-lt"/>
                <a:ea typeface="华文楷体" pitchFamily="2" charset="-122"/>
              </a:rPr>
              <a:t>main</a:t>
            </a:r>
            <a:r>
              <a:rPr lang="zh-CN" altLang="en-US" sz="1600" b="0" dirty="0" smtClean="0">
                <a:solidFill>
                  <a:srgbClr val="FF0000"/>
                </a:solidFill>
                <a:latin typeface="+mj-lt"/>
                <a:ea typeface="华文楷体" pitchFamily="2" charset="-122"/>
              </a:rPr>
              <a:t>数据库对象</a:t>
            </a:r>
            <a:r>
              <a:rPr lang="zh-CN" altLang="en-US" sz="1600" b="0" dirty="0" smtClean="0">
                <a:latin typeface="+mj-lt"/>
                <a:ea typeface="华文楷体" pitchFamily="2" charset="-122"/>
              </a:rPr>
              <a:t>中进行</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2</a:t>
            </a:r>
            <a:r>
              <a:rPr lang="zh-CN" altLang="en-US" sz="1600" b="0" dirty="0" smtClean="0">
                <a:latin typeface="+mj-lt"/>
                <a:ea typeface="华文楷体" pitchFamily="2" charset="-122"/>
              </a:rPr>
              <a:t>）若执行了</a:t>
            </a:r>
            <a:r>
              <a:rPr lang="en-US" altLang="zh-CN" sz="1600" b="0" dirty="0" smtClean="0">
                <a:solidFill>
                  <a:srgbClr val="FF0000"/>
                </a:solidFill>
                <a:latin typeface="+mj-lt"/>
                <a:ea typeface="华文楷体" pitchFamily="2" charset="-122"/>
              </a:rPr>
              <a:t>CREATE TEMP TABLE</a:t>
            </a:r>
            <a:r>
              <a:rPr lang="zh-CN" altLang="en-US" sz="1600" b="0" dirty="0" smtClean="0">
                <a:latin typeface="+mj-lt"/>
                <a:ea typeface="华文楷体" pitchFamily="2" charset="-122"/>
              </a:rPr>
              <a:t>命令，该数据库文件将连接一</a:t>
            </a:r>
            <a:r>
              <a:rPr lang="zh-CN" altLang="en-US" sz="1600" b="0" dirty="0" smtClean="0">
                <a:solidFill>
                  <a:srgbClr val="FF0000"/>
                </a:solidFill>
                <a:latin typeface="+mj-lt"/>
                <a:ea typeface="华文楷体" pitchFamily="2" charset="-122"/>
              </a:rPr>
              <a:t>个</a:t>
            </a:r>
            <a:r>
              <a:rPr lang="en-US" altLang="zh-CN" sz="1600" b="0" dirty="0" smtClean="0">
                <a:solidFill>
                  <a:srgbClr val="FF0000"/>
                </a:solidFill>
                <a:latin typeface="+mj-lt"/>
                <a:ea typeface="华文楷体" pitchFamily="2" charset="-122"/>
              </a:rPr>
              <a:t>temp</a:t>
            </a:r>
            <a:r>
              <a:rPr lang="zh-CN" altLang="en-US" sz="1600" b="0" dirty="0" smtClean="0">
                <a:solidFill>
                  <a:srgbClr val="FF0000"/>
                </a:solidFill>
                <a:latin typeface="+mj-lt"/>
                <a:ea typeface="华文楷体" pitchFamily="2" charset="-122"/>
              </a:rPr>
              <a:t>数据库对象</a:t>
            </a:r>
            <a:endParaRPr lang="en-US" altLang="zh-CN" sz="1600" b="0" dirty="0" smtClean="0">
              <a:solidFill>
                <a:srgbClr val="FF0000"/>
              </a:solidFill>
              <a:latin typeface="+mj-lt"/>
              <a:ea typeface="华文楷体" pitchFamily="2" charset="-122"/>
            </a:endParaRPr>
          </a:p>
          <a:p>
            <a:r>
              <a:rPr lang="en-US" altLang="zh-CN" sz="1600" b="0" dirty="0" smtClean="0">
                <a:latin typeface="+mj-lt"/>
                <a:ea typeface="华文楷体" pitchFamily="2" charset="-122"/>
              </a:rPr>
              <a:t>	3</a:t>
            </a:r>
            <a:r>
              <a:rPr lang="zh-CN" altLang="en-US" sz="1600" b="0" dirty="0" smtClean="0">
                <a:latin typeface="+mj-lt"/>
                <a:ea typeface="华文楷体" pitchFamily="2" charset="-122"/>
              </a:rPr>
              <a:t>）若执行</a:t>
            </a:r>
            <a:r>
              <a:rPr lang="en-US" altLang="zh-CN" sz="1600" b="0" dirty="0" smtClean="0">
                <a:solidFill>
                  <a:srgbClr val="FF0000"/>
                </a:solidFill>
                <a:latin typeface="+mj-lt"/>
                <a:ea typeface="华文楷体" pitchFamily="2" charset="-122"/>
              </a:rPr>
              <a:t>ATTACH</a:t>
            </a:r>
            <a:r>
              <a:rPr lang="zh-CN" altLang="en-US" sz="1600" b="0" dirty="0" smtClean="0">
                <a:latin typeface="+mj-lt"/>
                <a:ea typeface="华文楷体" pitchFamily="2" charset="-122"/>
              </a:rPr>
              <a:t>命令，该数据库文件连接一个</a:t>
            </a:r>
            <a:r>
              <a:rPr lang="zh-CN" altLang="en-US" sz="1600" b="0" dirty="0" smtClean="0">
                <a:solidFill>
                  <a:srgbClr val="FF0000"/>
                </a:solidFill>
                <a:latin typeface="+mj-lt"/>
                <a:ea typeface="华文楷体" pitchFamily="2" charset="-122"/>
              </a:rPr>
              <a:t>外部的数据库对象</a:t>
            </a:r>
            <a:endParaRPr lang="zh-CN" altLang="en-US" sz="1600" b="0" dirty="0">
              <a:solidFill>
                <a:srgbClr val="FF0000"/>
              </a:solidFill>
              <a:latin typeface="+mj-lt"/>
              <a:ea typeface="华文楷体" pitchFamily="2" charset="-122"/>
            </a:endParaRPr>
          </a:p>
        </p:txBody>
      </p:sp>
      <p:sp>
        <p:nvSpPr>
          <p:cNvPr id="5" name="Rectangle 13"/>
          <p:cNvSpPr>
            <a:spLocks noGrp="1" noChangeArrowheads="1"/>
          </p:cNvSpPr>
          <p:nvPr>
            <p:ph type="title"/>
          </p:nvPr>
        </p:nvSpPr>
        <p:spPr>
          <a:xfrm>
            <a:off x="0" y="0"/>
            <a:ext cx="9144000" cy="857232"/>
          </a:xfrm>
          <a:noFill/>
        </p:spPr>
        <p:txBody>
          <a:bodyPr anchor="ctr"/>
          <a:lstStyle/>
          <a:p>
            <a:pPr lvl="0">
              <a:defRPr/>
            </a:pPr>
            <a:r>
              <a:rPr lang="zh-CN" altLang="en-US" sz="3200" dirty="0" smtClean="0">
                <a:solidFill>
                  <a:schemeClr val="tx1"/>
                </a:solidFill>
                <a:ea typeface="华文楷体" pitchFamily="2" charset="-122"/>
              </a:rPr>
              <a:t>轻量级的</a:t>
            </a:r>
            <a:r>
              <a:rPr lang="en-US" altLang="zh-CN" sz="3200" dirty="0" smtClean="0">
                <a:solidFill>
                  <a:schemeClr val="tx1"/>
                </a:solidFill>
                <a:ea typeface="华文楷体" pitchFamily="2" charset="-122"/>
              </a:rPr>
              <a:t>SQLite</a:t>
            </a:r>
            <a:endParaRPr lang="zh-CN" altLang="en-US" sz="3200" dirty="0" smtClean="0">
              <a:solidFill>
                <a:schemeClr val="tx1"/>
              </a:solidFill>
              <a:ea typeface="华文楷体" pitchFamily="2" charset="-122"/>
            </a:endParaRPr>
          </a:p>
        </p:txBody>
      </p:sp>
      <p:graphicFrame>
        <p:nvGraphicFramePr>
          <p:cNvPr id="9" name="表格 8"/>
          <p:cNvGraphicFramePr>
            <a:graphicFrameLocks noGrp="1"/>
          </p:cNvGraphicFramePr>
          <p:nvPr/>
        </p:nvGraphicFramePr>
        <p:xfrm>
          <a:off x="1000100" y="1571612"/>
          <a:ext cx="7000924" cy="2194566"/>
        </p:xfrm>
        <a:graphic>
          <a:graphicData uri="http://schemas.openxmlformats.org/drawingml/2006/table">
            <a:tbl>
              <a:tblPr firstRow="1" bandRow="1">
                <a:tableStyleId>{5C22544A-7EE6-4342-B048-85BDC9FD1C3A}</a:tableStyleId>
              </a:tblPr>
              <a:tblGrid>
                <a:gridCol w="785818"/>
                <a:gridCol w="1214446"/>
                <a:gridCol w="1928826"/>
                <a:gridCol w="1785950"/>
                <a:gridCol w="1285884"/>
              </a:tblGrid>
              <a:tr h="457203">
                <a:tc gridSpan="5">
                  <a:txBody>
                    <a:bodyPr/>
                    <a:lstStyle/>
                    <a:p>
                      <a:pPr algn="ctr"/>
                      <a:r>
                        <a:rPr lang="en-US" altLang="zh-CN" dirty="0" smtClean="0"/>
                        <a:t>SQLite </a:t>
                      </a:r>
                      <a:r>
                        <a:rPr lang="zh-CN" altLang="en-US" dirty="0" smtClean="0"/>
                        <a:t>工作模式与文件关系</a:t>
                      </a:r>
                      <a:endParaRPr lang="zh-CN" altLang="en-US" dirty="0"/>
                    </a:p>
                  </a:txBody>
                  <a:tcPr anchor="ct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tc>
                <a:tc hMerge="1">
                  <a:txBody>
                    <a:bodyPr/>
                    <a:lstStyle/>
                    <a:p>
                      <a:pPr algn="ctr"/>
                      <a:endParaRPr lang="zh-CN" altLang="en-US" dirty="0"/>
                    </a:p>
                  </a:txBody>
                  <a:tcPr/>
                </a:tc>
              </a:tr>
              <a:tr h="457203">
                <a:tc>
                  <a:txBody>
                    <a:bodyPr/>
                    <a:lstStyle/>
                    <a:p>
                      <a:pPr algn="ctr"/>
                      <a:endParaRPr lang="zh-CN" altLang="en-US"/>
                    </a:p>
                  </a:txBody>
                  <a:tcPr anchor="ctr"/>
                </a:tc>
                <a:tc>
                  <a:txBody>
                    <a:bodyPr/>
                    <a:lstStyle/>
                    <a:p>
                      <a:pPr algn="ctr"/>
                      <a:r>
                        <a:rPr lang="en-US" altLang="zh-CN" b="1" dirty="0" smtClean="0"/>
                        <a:t>Main DB</a:t>
                      </a:r>
                      <a:endParaRPr lang="zh-CN" altLang="en-US" b="1" dirty="0"/>
                    </a:p>
                  </a:txBody>
                  <a:tcPr anchor="ctr"/>
                </a:tc>
                <a:tc>
                  <a:txBody>
                    <a:bodyPr/>
                    <a:lstStyle/>
                    <a:p>
                      <a:pPr algn="ctr"/>
                      <a:r>
                        <a:rPr lang="en-US" altLang="zh-CN" b="1" dirty="0" smtClean="0"/>
                        <a:t>Temp DB</a:t>
                      </a:r>
                      <a:endParaRPr lang="zh-CN" altLang="en-US" b="1" dirty="0"/>
                    </a:p>
                  </a:txBody>
                  <a:tcPr anchor="ctr"/>
                </a:tc>
                <a:tc>
                  <a:txBody>
                    <a:bodyPr/>
                    <a:lstStyle/>
                    <a:p>
                      <a:pPr algn="ctr"/>
                      <a:r>
                        <a:rPr lang="zh-CN" altLang="en-US" b="1" dirty="0" smtClean="0"/>
                        <a:t>创建方式</a:t>
                      </a:r>
                      <a:endParaRPr lang="zh-CN" altLang="en-US" b="1" dirty="0"/>
                    </a:p>
                  </a:txBody>
                  <a:tcPr anchor="ctr"/>
                </a:tc>
                <a:tc>
                  <a:txBody>
                    <a:bodyPr/>
                    <a:lstStyle/>
                    <a:p>
                      <a:pPr algn="ctr"/>
                      <a:r>
                        <a:rPr lang="zh-CN" altLang="en-US" b="1" dirty="0" smtClean="0"/>
                        <a:t>存储位置</a:t>
                      </a:r>
                      <a:endParaRPr lang="zh-CN" altLang="en-US" b="1" dirty="0"/>
                    </a:p>
                  </a:txBody>
                  <a:tcPr anchor="ctr"/>
                </a:tc>
              </a:tr>
              <a:tr h="457203">
                <a:tc>
                  <a:txBody>
                    <a:bodyPr/>
                    <a:lstStyle/>
                    <a:p>
                      <a:pPr algn="ctr"/>
                      <a:r>
                        <a:rPr lang="zh-CN" altLang="en-US" b="1" dirty="0" smtClean="0"/>
                        <a:t>磁盘</a:t>
                      </a:r>
                      <a:endParaRPr lang="en-US" altLang="zh-CN" b="1" dirty="0" smtClean="0"/>
                    </a:p>
                    <a:p>
                      <a:pPr algn="ctr"/>
                      <a:r>
                        <a:rPr lang="zh-CN" altLang="en-US" b="1" dirty="0" smtClean="0"/>
                        <a:t>文件</a:t>
                      </a:r>
                      <a:endParaRPr lang="zh-CN" altLang="en-US" b="1" dirty="0"/>
                    </a:p>
                  </a:txBody>
                  <a:tcPr anchor="ctr"/>
                </a:tc>
                <a:tc>
                  <a:txBody>
                    <a:bodyPr/>
                    <a:lstStyle/>
                    <a:p>
                      <a:pPr algn="ctr"/>
                      <a:r>
                        <a:rPr lang="zh-CN" altLang="en-US" dirty="0" smtClean="0"/>
                        <a:t>默认</a:t>
                      </a:r>
                      <a:endParaRPr lang="zh-CN" altLang="en-US" dirty="0"/>
                    </a:p>
                  </a:txBody>
                  <a:tcPr anchor="ctr"/>
                </a:tc>
                <a:tc>
                  <a:txBody>
                    <a:bodyPr/>
                    <a:lstStyle/>
                    <a:p>
                      <a:pPr algn="ctr"/>
                      <a:r>
                        <a:rPr lang="en-US" altLang="zh-CN" dirty="0" smtClean="0"/>
                        <a:t>Create temp table</a:t>
                      </a:r>
                      <a:endParaRPr lang="zh-CN" altLang="en-US" dirty="0"/>
                    </a:p>
                  </a:txBody>
                  <a:tcPr anchor="ctr"/>
                </a:tc>
                <a:tc>
                  <a:txBody>
                    <a:bodyPr/>
                    <a:lstStyle/>
                    <a:p>
                      <a:pPr algn="ctr"/>
                      <a:r>
                        <a:rPr lang="en-US" altLang="zh-CN" dirty="0" smtClean="0"/>
                        <a:t>“path/</a:t>
                      </a:r>
                      <a:r>
                        <a:rPr lang="en-US" altLang="zh-CN" dirty="0" err="1" smtClean="0"/>
                        <a:t>db_name</a:t>
                      </a:r>
                      <a:r>
                        <a:rPr lang="en-US" altLang="zh-CN" dirty="0" smtClean="0"/>
                        <a:t>”</a:t>
                      </a:r>
                      <a:endParaRPr lang="zh-CN" altLang="en-US" dirty="0"/>
                    </a:p>
                  </a:txBody>
                  <a:tcPr anchor="ctr"/>
                </a:tc>
                <a:tc>
                  <a:txBody>
                    <a:bodyPr/>
                    <a:lstStyle/>
                    <a:p>
                      <a:pPr algn="ctr"/>
                      <a:r>
                        <a:rPr lang="zh-CN" altLang="en-US" dirty="0" smtClean="0"/>
                        <a:t>磁盘</a:t>
                      </a:r>
                      <a:endParaRPr lang="zh-CN" altLang="en-US" dirty="0"/>
                    </a:p>
                  </a:txBody>
                  <a:tcPr anchor="ctr"/>
                </a:tc>
              </a:tr>
              <a:tr h="457203">
                <a:tc>
                  <a:txBody>
                    <a:bodyPr/>
                    <a:lstStyle/>
                    <a:p>
                      <a:pPr algn="ctr"/>
                      <a:r>
                        <a:rPr lang="zh-CN" altLang="en-US" b="1" dirty="0" smtClean="0"/>
                        <a:t>驻留</a:t>
                      </a:r>
                      <a:endParaRPr lang="en-US" altLang="zh-CN" b="1" dirty="0" smtClean="0"/>
                    </a:p>
                    <a:p>
                      <a:pPr algn="ctr"/>
                      <a:r>
                        <a:rPr lang="zh-CN" altLang="en-US" b="1" dirty="0" smtClean="0"/>
                        <a:t>内存</a:t>
                      </a:r>
                      <a:endParaRPr lang="zh-CN" altLang="en-US" b="1" dirty="0"/>
                    </a:p>
                  </a:txBody>
                  <a:tcPr anchor="ctr"/>
                </a:tc>
                <a:tc>
                  <a:txBody>
                    <a:bodyPr/>
                    <a:lstStyle/>
                    <a:p>
                      <a:pPr algn="ctr"/>
                      <a:r>
                        <a:rPr lang="zh-CN" altLang="en-US" dirty="0" smtClean="0"/>
                        <a:t>默认</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Create temp table</a:t>
                      </a:r>
                      <a:endParaRPr lang="zh-CN" alt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“:memory:” or “”</a:t>
                      </a:r>
                      <a:endParaRPr lang="zh-CN" alt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RAM</a:t>
                      </a:r>
                      <a:endParaRPr lang="zh-CN" altLang="en-US" dirty="0" smtClean="0"/>
                    </a:p>
                  </a:txBody>
                  <a:tcPr anchor="ctr"/>
                </a:tc>
              </a:tr>
            </a:tbl>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57232"/>
            <a:ext cx="9144000" cy="3524042"/>
          </a:xfrm>
          <a:prstGeom prst="rect">
            <a:avLst/>
          </a:prstGeom>
          <a:noFill/>
        </p:spPr>
        <p:txBody>
          <a:bodyPr wrap="square" rtlCol="0">
            <a:spAutoFit/>
          </a:bodyPr>
          <a:lstStyle/>
          <a:p>
            <a:r>
              <a:rPr lang="en-US" altLang="zh-CN" sz="2800" dirty="0" smtClean="0">
                <a:latin typeface="+mj-lt"/>
                <a:ea typeface="华文楷体" pitchFamily="2" charset="-122"/>
              </a:rPr>
              <a:t>SQLite</a:t>
            </a:r>
            <a:r>
              <a:rPr lang="zh-CN" altLang="en-US" sz="2800" dirty="0" smtClean="0">
                <a:latin typeface="+mj-lt"/>
                <a:ea typeface="华文楷体" pitchFamily="2" charset="-122"/>
              </a:rPr>
              <a:t>的配置</a:t>
            </a:r>
            <a:r>
              <a:rPr lang="en-US" altLang="zh-CN" sz="2000" dirty="0" smtClean="0">
                <a:latin typeface="+mj-lt"/>
                <a:ea typeface="华文楷体" pitchFamily="2" charset="-122"/>
              </a:rPr>
              <a:t>	</a:t>
            </a:r>
          </a:p>
          <a:p>
            <a:r>
              <a:rPr lang="en-US" altLang="zh-CN" sz="2000" dirty="0" smtClean="0">
                <a:latin typeface="+mj-lt"/>
                <a:ea typeface="华文楷体" pitchFamily="2" charset="-122"/>
              </a:rPr>
              <a:t>	</a:t>
            </a:r>
          </a:p>
          <a:p>
            <a:r>
              <a:rPr lang="en-US" altLang="zh-CN" sz="2000" b="0" dirty="0" smtClean="0">
                <a:ea typeface="华文楷体" pitchFamily="2" charset="-122"/>
              </a:rPr>
              <a:t>	</a:t>
            </a:r>
            <a:r>
              <a:rPr lang="en-US" altLang="zh-CN" sz="2000" b="0" dirty="0" err="1" smtClean="0">
                <a:ea typeface="华文楷体" pitchFamily="2" charset="-122"/>
              </a:rPr>
              <a:t>SQLite</a:t>
            </a:r>
            <a:r>
              <a:rPr lang="zh-CN" altLang="en-US" sz="2000" b="0" dirty="0" smtClean="0">
                <a:ea typeface="华文楷体" pitchFamily="2" charset="-122"/>
              </a:rPr>
              <a:t>没有配置文件</a:t>
            </a:r>
            <a:endParaRPr lang="en-US" altLang="zh-CN" sz="2000" b="0" dirty="0" smtClean="0">
              <a:ea typeface="华文楷体" pitchFamily="2" charset="-122"/>
            </a:endParaRPr>
          </a:p>
          <a:p>
            <a:r>
              <a:rPr lang="en-US" altLang="zh-CN" sz="2000" b="0" dirty="0" smtClean="0">
                <a:ea typeface="华文楷体" pitchFamily="2" charset="-122"/>
              </a:rPr>
              <a:t>	</a:t>
            </a:r>
            <a:r>
              <a:rPr lang="zh-CN" altLang="en-US" sz="2000" b="0" dirty="0" smtClean="0">
                <a:ea typeface="华文楷体" pitchFamily="2" charset="-122"/>
              </a:rPr>
              <a:t>所有的配置参数都是靠编译指令</a:t>
            </a:r>
            <a:r>
              <a:rPr lang="en-US" altLang="zh-CN" sz="2000" b="0" dirty="0" smtClean="0">
                <a:ea typeface="华文楷体" pitchFamily="2" charset="-122"/>
              </a:rPr>
              <a:t>PRAGMA</a:t>
            </a:r>
            <a:r>
              <a:rPr lang="zh-CN" altLang="en-US" sz="2000" b="0" dirty="0" smtClean="0">
                <a:ea typeface="华文楷体" pitchFamily="2" charset="-122"/>
              </a:rPr>
              <a:t>或编译时参数定义来实现</a:t>
            </a:r>
            <a:endParaRPr lang="en-US" altLang="zh-CN" sz="2000" b="0" dirty="0" smtClean="0">
              <a:ea typeface="华文楷体" pitchFamily="2" charset="-122"/>
            </a:endParaRPr>
          </a:p>
          <a:p>
            <a:r>
              <a:rPr lang="en-US" altLang="zh-CN" sz="2000" b="0" dirty="0" smtClean="0">
                <a:ea typeface="华文楷体" pitchFamily="2" charset="-122"/>
              </a:rPr>
              <a:t>	</a:t>
            </a:r>
            <a:r>
              <a:rPr lang="zh-CN" altLang="en-US" sz="2000" b="0" dirty="0" smtClean="0">
                <a:ea typeface="华文楷体" pitchFamily="2" charset="-122"/>
              </a:rPr>
              <a:t>运行信息、</a:t>
            </a:r>
            <a:r>
              <a:rPr lang="en-US" altLang="zh-CN" sz="2000" b="0" dirty="0" smtClean="0">
                <a:ea typeface="华文楷体" pitchFamily="2" charset="-122"/>
              </a:rPr>
              <a:t>schema</a:t>
            </a:r>
            <a:r>
              <a:rPr lang="zh-CN" altLang="en-US" sz="2000" b="0" dirty="0" smtClean="0">
                <a:ea typeface="华文楷体" pitchFamily="2" charset="-122"/>
              </a:rPr>
              <a:t>、版本、 文件格式、内存使用和调试等可供配置</a:t>
            </a:r>
            <a:endParaRPr lang="en-US" altLang="zh-CN" sz="2000" b="0" dirty="0" smtClean="0">
              <a:ea typeface="华文楷体" pitchFamily="2" charset="-122"/>
            </a:endParaRPr>
          </a:p>
          <a:p>
            <a:r>
              <a:rPr lang="en-US" altLang="zh-CN" sz="2000" b="0" dirty="0" smtClean="0">
                <a:ea typeface="华文楷体" pitchFamily="2" charset="-122"/>
              </a:rPr>
              <a:t>	</a:t>
            </a:r>
            <a:r>
              <a:rPr lang="zh-CN" altLang="en-US" sz="2000" b="0" dirty="0" smtClean="0">
                <a:ea typeface="华文楷体" pitchFamily="2" charset="-122"/>
              </a:rPr>
              <a:t>编译指令包括临时性和永久性两种</a:t>
            </a:r>
            <a:endParaRPr lang="en-US" altLang="zh-CN" sz="2000" b="0" dirty="0" smtClean="0">
              <a:ea typeface="华文楷体" pitchFamily="2" charset="-122"/>
            </a:endParaRPr>
          </a:p>
          <a:p>
            <a:endParaRPr lang="en-US" altLang="zh-CN" sz="2000" dirty="0" smtClean="0">
              <a:latin typeface="+mj-lt"/>
              <a:ea typeface="华文楷体" pitchFamily="2" charset="-122"/>
            </a:endParaRPr>
          </a:p>
          <a:p>
            <a:r>
              <a:rPr lang="en-US" altLang="zh-CN" dirty="0" smtClean="0">
                <a:latin typeface="+mj-lt"/>
                <a:ea typeface="华文楷体" pitchFamily="2" charset="-122"/>
              </a:rPr>
              <a:t>	</a:t>
            </a:r>
            <a:r>
              <a:rPr lang="en-US" altLang="zh-CN" b="0" dirty="0" smtClean="0">
                <a:latin typeface="+mj-lt"/>
                <a:ea typeface="华文楷体" pitchFamily="2" charset="-122"/>
              </a:rPr>
              <a:t>1</a:t>
            </a:r>
            <a:r>
              <a:rPr lang="zh-CN" altLang="en-US" b="0" dirty="0" smtClean="0">
                <a:latin typeface="+mj-lt"/>
                <a:ea typeface="华文楷体" pitchFamily="2" charset="-122"/>
              </a:rPr>
              <a:t>）</a:t>
            </a:r>
            <a:r>
              <a:rPr lang="en-US" altLang="zh-CN" b="0" dirty="0" smtClean="0">
                <a:latin typeface="+mj-lt"/>
                <a:ea typeface="华文楷体" pitchFamily="2" charset="-122"/>
              </a:rPr>
              <a:t>PRAGMA</a:t>
            </a:r>
          </a:p>
          <a:p>
            <a:r>
              <a:rPr lang="en-US" altLang="zh-CN" b="0" dirty="0" smtClean="0">
                <a:latin typeface="+mj-lt"/>
                <a:ea typeface="华文楷体" pitchFamily="2" charset="-122"/>
              </a:rPr>
              <a:t>	2</a:t>
            </a:r>
            <a:r>
              <a:rPr lang="zh-CN" altLang="en-US" b="0" dirty="0" smtClean="0">
                <a:latin typeface="+mj-lt"/>
                <a:ea typeface="华文楷体" pitchFamily="2" charset="-122"/>
              </a:rPr>
              <a:t>）编译时参数（宏）</a:t>
            </a:r>
            <a:endParaRPr lang="en-US" altLang="zh-CN" b="0" dirty="0" smtClean="0">
              <a:latin typeface="+mj-lt"/>
              <a:ea typeface="华文楷体" pitchFamily="2" charset="-122"/>
            </a:endParaRPr>
          </a:p>
        </p:txBody>
      </p:sp>
      <p:sp>
        <p:nvSpPr>
          <p:cNvPr id="7"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57232"/>
            <a:ext cx="9144000" cy="4585871"/>
          </a:xfrm>
          <a:prstGeom prst="rect">
            <a:avLst/>
          </a:prstGeom>
          <a:noFill/>
          <a:ln w="38100">
            <a:noFill/>
          </a:ln>
        </p:spPr>
        <p:txBody>
          <a:bodyPr wrap="square" rtlCol="0">
            <a:spAutoFit/>
          </a:bodyPr>
          <a:lstStyle/>
          <a:p>
            <a:r>
              <a:rPr lang="en-US" altLang="zh-CN" sz="2800" dirty="0" smtClean="0">
                <a:latin typeface="+mj-lt"/>
                <a:ea typeface="华文楷体" pitchFamily="2" charset="-122"/>
              </a:rPr>
              <a:t>PRAGMA</a:t>
            </a:r>
          </a:p>
          <a:p>
            <a:endParaRPr lang="en-US" altLang="zh-CN" sz="1600" dirty="0" smtClean="0">
              <a:latin typeface="+mj-lt"/>
              <a:ea typeface="华文楷体" pitchFamily="2" charset="-122"/>
            </a:endParaRPr>
          </a:p>
          <a:p>
            <a:r>
              <a:rPr lang="en-US" altLang="zh-CN" sz="1600" dirty="0" smtClean="0">
                <a:latin typeface="+mj-lt"/>
                <a:ea typeface="华文楷体" pitchFamily="2" charset="-122"/>
              </a:rPr>
              <a:t>	1</a:t>
            </a:r>
            <a:r>
              <a:rPr lang="zh-CN" altLang="en-US" sz="1600" dirty="0" smtClean="0">
                <a:latin typeface="+mj-lt"/>
                <a:ea typeface="华文楷体" pitchFamily="2" charset="-122"/>
              </a:rPr>
              <a:t>）连接缓冲区大小</a:t>
            </a:r>
            <a:endParaRPr lang="en-US" altLang="zh-CN" sz="1600" dirty="0" smtClean="0">
              <a:latin typeface="+mj-lt"/>
              <a:ea typeface="华文楷体" pitchFamily="2" charset="-122"/>
            </a:endParaRPr>
          </a:p>
          <a:p>
            <a:r>
              <a:rPr lang="en-US" altLang="zh-CN" sz="1600" b="0" dirty="0" smtClean="0">
                <a:latin typeface="+mj-lt"/>
                <a:ea typeface="华文楷体" pitchFamily="2" charset="-122"/>
              </a:rPr>
              <a:t>		PRAGMA cache_size;</a:t>
            </a:r>
          </a:p>
          <a:p>
            <a:r>
              <a:rPr lang="en-US" altLang="zh-CN" sz="1600" b="0" dirty="0" smtClean="0">
                <a:latin typeface="+mj-lt"/>
                <a:ea typeface="华文楷体" pitchFamily="2" charset="-122"/>
              </a:rPr>
              <a:t>		PRAGMA</a:t>
            </a:r>
            <a:r>
              <a:rPr lang="en-US" altLang="zh-CN" sz="1400" b="0" dirty="0" smtClean="0">
                <a:latin typeface="+mj-lt"/>
                <a:ea typeface="华文楷体" pitchFamily="2" charset="-122"/>
              </a:rPr>
              <a:t> default_cache_size;</a:t>
            </a:r>
          </a:p>
          <a:p>
            <a:endParaRPr lang="en-US" altLang="zh-CN" sz="1600" dirty="0" smtClean="0">
              <a:latin typeface="+mj-lt"/>
              <a:ea typeface="华文楷体" pitchFamily="2" charset="-122"/>
            </a:endParaRPr>
          </a:p>
          <a:p>
            <a:r>
              <a:rPr lang="en-US" altLang="zh-CN" sz="1600" dirty="0" smtClean="0">
                <a:latin typeface="+mj-lt"/>
                <a:ea typeface="华文楷体" pitchFamily="2" charset="-122"/>
              </a:rPr>
              <a:t>	2</a:t>
            </a:r>
            <a:r>
              <a:rPr lang="zh-CN" altLang="en-US" sz="1600" dirty="0" smtClean="0">
                <a:latin typeface="+mj-lt"/>
                <a:ea typeface="华文楷体" pitchFamily="2" charset="-122"/>
              </a:rPr>
              <a:t>）数据库信息获取</a:t>
            </a:r>
            <a:endParaRPr lang="en-US" altLang="zh-CN" sz="1600" dirty="0" smtClean="0">
              <a:latin typeface="+mj-lt"/>
              <a:ea typeface="华文楷体" pitchFamily="2" charset="-122"/>
            </a:endParaRPr>
          </a:p>
          <a:p>
            <a:r>
              <a:rPr lang="en-US" altLang="zh-CN" sz="1600" b="0" dirty="0" smtClean="0">
                <a:latin typeface="+mj-lt"/>
                <a:ea typeface="华文楷体" pitchFamily="2" charset="-122"/>
              </a:rPr>
              <a:t>		PRAGMA database_list;</a:t>
            </a:r>
            <a:r>
              <a:rPr lang="zh-CN" altLang="en-US" sz="1600" b="0" dirty="0" smtClean="0">
                <a:latin typeface="+mj-lt"/>
                <a:ea typeface="华文楷体" pitchFamily="2" charset="-122"/>
              </a:rPr>
              <a:t/>
            </a:r>
            <a:br>
              <a:rPr lang="zh-CN" altLang="en-US" sz="1600" b="0" dirty="0" smtClean="0">
                <a:latin typeface="+mj-lt"/>
                <a:ea typeface="华文楷体" pitchFamily="2" charset="-122"/>
              </a:rPr>
            </a:br>
            <a:r>
              <a:rPr lang="en-US" altLang="zh-CN" sz="1600" b="0" dirty="0" smtClean="0">
                <a:latin typeface="+mj-lt"/>
                <a:ea typeface="华文楷体" pitchFamily="2" charset="-122"/>
              </a:rPr>
              <a:t>		PRAGMA foreign_key_list(table-name); </a:t>
            </a:r>
            <a:r>
              <a:rPr lang="zh-CN" altLang="en-US" sz="1600" b="0" dirty="0" smtClean="0">
                <a:latin typeface="+mj-lt"/>
                <a:ea typeface="华文楷体" pitchFamily="2" charset="-122"/>
              </a:rPr>
              <a:t/>
            </a:r>
            <a:br>
              <a:rPr lang="zh-CN" altLang="en-US" sz="1600" b="0" dirty="0" smtClean="0">
                <a:latin typeface="+mj-lt"/>
                <a:ea typeface="华文楷体" pitchFamily="2" charset="-122"/>
              </a:rPr>
            </a:br>
            <a:r>
              <a:rPr lang="en-US" altLang="zh-CN" sz="1600" b="0" dirty="0" smtClean="0">
                <a:latin typeface="+mj-lt"/>
                <a:ea typeface="华文楷体" pitchFamily="2" charset="-122"/>
              </a:rPr>
              <a:t>		PRAGMA index_info(index-name); </a:t>
            </a:r>
            <a:r>
              <a:rPr lang="zh-CN" altLang="en-US" sz="1600" b="0" dirty="0" smtClean="0">
                <a:latin typeface="+mj-lt"/>
                <a:ea typeface="华文楷体" pitchFamily="2" charset="-122"/>
              </a:rPr>
              <a:t> </a:t>
            </a:r>
            <a:br>
              <a:rPr lang="zh-CN" altLang="en-US" sz="1600" b="0" dirty="0" smtClean="0">
                <a:latin typeface="+mj-lt"/>
                <a:ea typeface="华文楷体" pitchFamily="2" charset="-122"/>
              </a:rPr>
            </a:br>
            <a:r>
              <a:rPr lang="en-US" altLang="zh-CN" sz="1600" b="0" dirty="0" smtClean="0">
                <a:latin typeface="+mj-lt"/>
                <a:ea typeface="华文楷体" pitchFamily="2" charset="-122"/>
              </a:rPr>
              <a:t>		PRAGMA index_list(table-name); </a:t>
            </a:r>
            <a:r>
              <a:rPr lang="zh-CN" altLang="en-US" sz="1600" b="0" dirty="0" smtClean="0">
                <a:latin typeface="+mj-lt"/>
                <a:ea typeface="华文楷体" pitchFamily="2" charset="-122"/>
              </a:rPr>
              <a:t> </a:t>
            </a:r>
            <a:br>
              <a:rPr lang="zh-CN" altLang="en-US" sz="1600" b="0" dirty="0" smtClean="0">
                <a:latin typeface="+mj-lt"/>
                <a:ea typeface="华文楷体" pitchFamily="2" charset="-122"/>
              </a:rPr>
            </a:br>
            <a:r>
              <a:rPr lang="en-US" altLang="zh-CN" sz="1600" b="0" dirty="0" smtClean="0">
                <a:latin typeface="+mj-lt"/>
                <a:ea typeface="华文楷体" pitchFamily="2" charset="-122"/>
              </a:rPr>
              <a:t>		PRAGMA table_info(table-name);</a:t>
            </a:r>
          </a:p>
          <a:p>
            <a:endParaRPr lang="en-US" altLang="zh-CN" sz="1600" dirty="0" smtClean="0">
              <a:latin typeface="+mj-lt"/>
              <a:ea typeface="华文楷体" pitchFamily="2" charset="-122"/>
            </a:endParaRPr>
          </a:p>
          <a:p>
            <a:r>
              <a:rPr lang="en-US" altLang="zh-CN" sz="1600" dirty="0" smtClean="0">
                <a:latin typeface="+mj-lt"/>
                <a:ea typeface="华文楷体" pitchFamily="2" charset="-122"/>
              </a:rPr>
              <a:t>	3</a:t>
            </a:r>
            <a:r>
              <a:rPr lang="zh-CN" altLang="en-US" sz="1600" dirty="0" smtClean="0">
                <a:latin typeface="+mj-lt"/>
                <a:ea typeface="华文楷体" pitchFamily="2" charset="-122"/>
              </a:rPr>
              <a:t>）写同步</a:t>
            </a:r>
            <a:endParaRPr lang="en-US" altLang="zh-CN" sz="1600" dirty="0" smtClean="0">
              <a:latin typeface="+mj-lt"/>
              <a:ea typeface="华文楷体" pitchFamily="2" charset="-122"/>
            </a:endParaRPr>
          </a:p>
          <a:p>
            <a:r>
              <a:rPr lang="en-US" altLang="zh-CN" sz="1600" b="0" dirty="0" smtClean="0">
                <a:latin typeface="+mj-lt"/>
                <a:ea typeface="华文楷体" pitchFamily="2" charset="-122"/>
              </a:rPr>
              <a:t>		PRAGMA synchronous; // </a:t>
            </a:r>
            <a:r>
              <a:rPr lang="zh-CN" altLang="en-US" sz="1600" b="0" dirty="0" smtClean="0">
                <a:latin typeface="+mj-lt"/>
                <a:ea typeface="华文楷体" pitchFamily="2" charset="-122"/>
              </a:rPr>
              <a:t>影响非常大的优化设置</a:t>
            </a:r>
            <a:endParaRPr lang="en-US" altLang="zh-CN" sz="1600" b="0" dirty="0" smtClean="0">
              <a:latin typeface="+mj-lt"/>
              <a:ea typeface="华文楷体" pitchFamily="2" charset="-122"/>
            </a:endParaRPr>
          </a:p>
        </p:txBody>
      </p:sp>
      <p:sp>
        <p:nvSpPr>
          <p:cNvPr id="7" name="Rectangle 13"/>
          <p:cNvSpPr>
            <a:spLocks noGrp="1" noChangeArrowheads="1"/>
          </p:cNvSpPr>
          <p:nvPr>
            <p:ph type="title"/>
          </p:nvPr>
        </p:nvSpPr>
        <p:spPr>
          <a:xfrm>
            <a:off x="0" y="0"/>
            <a:ext cx="9144000" cy="857232"/>
          </a:xfrm>
          <a:noFill/>
        </p:spPr>
        <p:txBody>
          <a:bodyPr anchor="ctr"/>
          <a:lstStyle/>
          <a:p>
            <a:pPr lvl="0">
              <a:defRPr/>
            </a:pPr>
            <a:r>
              <a:rPr lang="zh-CN" altLang="en-US" sz="3200" dirty="0" smtClean="0">
                <a:solidFill>
                  <a:schemeClr val="tx1"/>
                </a:solidFill>
                <a:ea typeface="华文楷体" pitchFamily="2" charset="-122"/>
              </a:rPr>
              <a:t>轻量级的</a:t>
            </a:r>
            <a:r>
              <a:rPr lang="en-US" altLang="zh-CN" sz="3200" dirty="0" smtClean="0">
                <a:solidFill>
                  <a:schemeClr val="tx1"/>
                </a:solidFill>
                <a:ea typeface="华文楷体" pitchFamily="2" charset="-122"/>
              </a:rPr>
              <a:t>SQLite</a:t>
            </a:r>
            <a:endParaRPr lang="zh-CN" altLang="en-US" sz="3200" dirty="0" smtClean="0">
              <a:solidFill>
                <a:schemeClr val="tx1"/>
              </a:solidFill>
              <a:ea typeface="华文楷体"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6" name="图示 5"/>
          <p:cNvGraphicFramePr/>
          <p:nvPr/>
        </p:nvGraphicFramePr>
        <p:xfrm>
          <a:off x="500034" y="1214422"/>
          <a:ext cx="8215370" cy="1935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直接箭头连接符 8"/>
          <p:cNvCxnSpPr/>
          <p:nvPr/>
        </p:nvCxnSpPr>
        <p:spPr bwMode="auto">
          <a:xfrm>
            <a:off x="2571736" y="4286256"/>
            <a:ext cx="1500198" cy="1143008"/>
          </a:xfrm>
          <a:prstGeom prst="straightConnector1">
            <a:avLst/>
          </a:prstGeom>
          <a:noFill/>
          <a:ln w="12700" cap="flat" cmpd="sng" algn="ctr">
            <a:noFill/>
            <a:prstDash val="solid"/>
            <a:round/>
            <a:headEnd type="arrow"/>
            <a:tailEnd type="arrow"/>
          </a:ln>
          <a:effectLst/>
        </p:spPr>
      </p:cxnSp>
      <p:cxnSp>
        <p:nvCxnSpPr>
          <p:cNvPr id="12" name="直接箭头连接符 11"/>
          <p:cNvCxnSpPr/>
          <p:nvPr/>
        </p:nvCxnSpPr>
        <p:spPr bwMode="auto">
          <a:xfrm flipV="1">
            <a:off x="5429256" y="4286256"/>
            <a:ext cx="714380" cy="428628"/>
          </a:xfrm>
          <a:prstGeom prst="straightConnector1">
            <a:avLst/>
          </a:prstGeom>
          <a:noFill/>
          <a:ln w="38100" cap="rnd" cmpd="sng" algn="ctr">
            <a:gradFill>
              <a:gsLst>
                <a:gs pos="0">
                  <a:srgbClr val="FFF200"/>
                </a:gs>
                <a:gs pos="45000">
                  <a:srgbClr val="FF7A00"/>
                </a:gs>
                <a:gs pos="70000">
                  <a:srgbClr val="FF0300"/>
                </a:gs>
                <a:gs pos="100000">
                  <a:srgbClr val="4D0808"/>
                </a:gs>
              </a:gsLst>
              <a:lin ang="5400000" scaled="0"/>
            </a:gradFill>
            <a:prstDash val="solid"/>
            <a:round/>
            <a:headEnd type="arrow"/>
            <a:tailEnd type="arrow"/>
          </a:ln>
          <a:effectLst/>
        </p:spPr>
      </p:cxnSp>
      <p:sp>
        <p:nvSpPr>
          <p:cNvPr id="20" name="TextBox 19"/>
          <p:cNvSpPr txBox="1"/>
          <p:nvPr/>
        </p:nvSpPr>
        <p:spPr>
          <a:xfrm>
            <a:off x="4572000" y="5786454"/>
            <a:ext cx="3643338" cy="584775"/>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以键值数据库为代表的非关系型数据与传统的关系型数据库有着本质的区别！</a:t>
            </a:r>
            <a:endParaRPr lang="zh-CN" altLang="en-US" sz="1600" dirty="0">
              <a:latin typeface="微软雅黑" pitchFamily="34" charset="-122"/>
              <a:ea typeface="微软雅黑" pitchFamily="34" charset="-122"/>
            </a:endParaRPr>
          </a:p>
        </p:txBody>
      </p:sp>
      <p:grpSp>
        <p:nvGrpSpPr>
          <p:cNvPr id="26" name="组合 25"/>
          <p:cNvGrpSpPr/>
          <p:nvPr/>
        </p:nvGrpSpPr>
        <p:grpSpPr>
          <a:xfrm>
            <a:off x="857224" y="4357694"/>
            <a:ext cx="1785950" cy="1785989"/>
            <a:chOff x="1369098" y="1638751"/>
            <a:chExt cx="1450100" cy="1450132"/>
          </a:xfrm>
        </p:grpSpPr>
        <p:sp>
          <p:nvSpPr>
            <p:cNvPr id="27" name="椭圆 26"/>
            <p:cNvSpPr/>
            <p:nvPr/>
          </p:nvSpPr>
          <p:spPr>
            <a:xfrm>
              <a:off x="1369098" y="1638751"/>
              <a:ext cx="1450100" cy="1450132"/>
            </a:xfrm>
            <a:prstGeom prst="ellipse">
              <a:avLst/>
            </a:prstGeom>
          </p:spPr>
          <p:style>
            <a:lnRef idx="3">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28" name="椭圆 4"/>
            <p:cNvSpPr/>
            <p:nvPr/>
          </p:nvSpPr>
          <p:spPr>
            <a:xfrm>
              <a:off x="1571589" y="1809753"/>
              <a:ext cx="1083393" cy="110812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zh-CN" altLang="en-US" sz="3200" b="1" kern="1200" dirty="0" smtClean="0"/>
                <a:t>嵌入式</a:t>
              </a:r>
              <a:endParaRPr lang="en-US" altLang="zh-CN" sz="3200" b="1" kern="1200" dirty="0" smtClean="0"/>
            </a:p>
            <a:p>
              <a:pPr lvl="0" algn="ctr" defTabSz="933450">
                <a:lnSpc>
                  <a:spcPct val="90000"/>
                </a:lnSpc>
                <a:spcBef>
                  <a:spcPct val="0"/>
                </a:spcBef>
                <a:spcAft>
                  <a:spcPct val="35000"/>
                </a:spcAft>
              </a:pPr>
              <a:r>
                <a:rPr lang="zh-CN" altLang="en-US" sz="3200" b="1" kern="1200" dirty="0" smtClean="0"/>
                <a:t>数据库</a:t>
              </a:r>
              <a:endParaRPr lang="zh-CN" altLang="en-US" sz="3200" b="1" kern="1200" dirty="0"/>
            </a:p>
          </p:txBody>
        </p:sp>
      </p:grpSp>
      <p:grpSp>
        <p:nvGrpSpPr>
          <p:cNvPr id="29" name="组合 28"/>
          <p:cNvGrpSpPr/>
          <p:nvPr/>
        </p:nvGrpSpPr>
        <p:grpSpPr>
          <a:xfrm>
            <a:off x="4286248" y="4143380"/>
            <a:ext cx="1450100" cy="1450132"/>
            <a:chOff x="1369098" y="1638751"/>
            <a:chExt cx="1450100" cy="1450132"/>
          </a:xfrm>
        </p:grpSpPr>
        <p:sp>
          <p:nvSpPr>
            <p:cNvPr id="30" name="椭圆 29"/>
            <p:cNvSpPr/>
            <p:nvPr/>
          </p:nvSpPr>
          <p:spPr>
            <a:xfrm>
              <a:off x="1369098" y="1638751"/>
              <a:ext cx="1450100" cy="1450132"/>
            </a:xfrm>
            <a:prstGeom prst="ellipse">
              <a:avLst/>
            </a:prstGeom>
          </p:spPr>
          <p:style>
            <a:lnRef idx="3">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31" name="椭圆 4"/>
            <p:cNvSpPr/>
            <p:nvPr/>
          </p:nvSpPr>
          <p:spPr>
            <a:xfrm>
              <a:off x="1571589" y="1809753"/>
              <a:ext cx="1083393" cy="110812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zh-CN" altLang="en-US" sz="2100" dirty="0" smtClean="0"/>
                <a:t>键值</a:t>
              </a:r>
              <a:endParaRPr lang="en-US" altLang="zh-CN" sz="2100" b="1" kern="1200" dirty="0" smtClean="0"/>
            </a:p>
            <a:p>
              <a:pPr lvl="0" algn="ctr" defTabSz="933450">
                <a:lnSpc>
                  <a:spcPct val="90000"/>
                </a:lnSpc>
                <a:spcBef>
                  <a:spcPct val="0"/>
                </a:spcBef>
                <a:spcAft>
                  <a:spcPct val="35000"/>
                </a:spcAft>
              </a:pPr>
              <a:r>
                <a:rPr lang="zh-CN" altLang="en-US" sz="2100" b="1" kern="1200" dirty="0" smtClean="0"/>
                <a:t>数据库</a:t>
              </a:r>
              <a:endParaRPr lang="zh-CN" altLang="en-US" sz="2100" b="1" kern="1200" dirty="0"/>
            </a:p>
          </p:txBody>
        </p:sp>
      </p:grpSp>
      <p:grpSp>
        <p:nvGrpSpPr>
          <p:cNvPr id="32" name="组合 31"/>
          <p:cNvGrpSpPr/>
          <p:nvPr/>
        </p:nvGrpSpPr>
        <p:grpSpPr>
          <a:xfrm>
            <a:off x="5786446" y="2500306"/>
            <a:ext cx="2607486" cy="2607486"/>
            <a:chOff x="1164536" y="0"/>
            <a:chExt cx="3214710" cy="3214710"/>
          </a:xfrm>
        </p:grpSpPr>
        <p:sp>
          <p:nvSpPr>
            <p:cNvPr id="33" name="椭圆 32"/>
            <p:cNvSpPr/>
            <p:nvPr/>
          </p:nvSpPr>
          <p:spPr>
            <a:xfrm>
              <a:off x="1164536" y="0"/>
              <a:ext cx="3214710" cy="3214710"/>
            </a:xfrm>
            <a:prstGeom prst="ellipse">
              <a:avLst/>
            </a:prstGeom>
          </p:spPr>
          <p:style>
            <a:lnRef idx="3">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34" name="椭圆 4"/>
            <p:cNvSpPr/>
            <p:nvPr/>
          </p:nvSpPr>
          <p:spPr>
            <a:xfrm>
              <a:off x="1899543" y="264223"/>
              <a:ext cx="1819147" cy="264222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zh-CN" altLang="en-US" sz="3000" b="1" kern="1200" dirty="0" smtClean="0"/>
                <a:t>传统</a:t>
              </a:r>
              <a:endParaRPr lang="en-US" altLang="zh-CN" sz="3000" b="1" kern="1200" dirty="0" smtClean="0"/>
            </a:p>
            <a:p>
              <a:pPr lvl="0" algn="ctr" defTabSz="1333500">
                <a:lnSpc>
                  <a:spcPct val="90000"/>
                </a:lnSpc>
                <a:spcBef>
                  <a:spcPct val="0"/>
                </a:spcBef>
                <a:spcAft>
                  <a:spcPct val="35000"/>
                </a:spcAft>
              </a:pPr>
              <a:r>
                <a:rPr lang="zh-CN" altLang="en-US" sz="3000" b="1" kern="1200" dirty="0" smtClean="0"/>
                <a:t>关系型</a:t>
              </a:r>
              <a:endParaRPr lang="en-US" altLang="zh-CN" sz="3000" b="1" kern="1200" dirty="0" smtClean="0"/>
            </a:p>
            <a:p>
              <a:pPr lvl="0" algn="ctr" defTabSz="1333500">
                <a:lnSpc>
                  <a:spcPct val="90000"/>
                </a:lnSpc>
                <a:spcBef>
                  <a:spcPct val="0"/>
                </a:spcBef>
                <a:spcAft>
                  <a:spcPct val="35000"/>
                </a:spcAft>
              </a:pPr>
              <a:r>
                <a:rPr lang="zh-CN" altLang="en-US" sz="3000" b="1" kern="1200" dirty="0" smtClean="0"/>
                <a:t>数据库</a:t>
              </a:r>
              <a:endParaRPr lang="zh-CN" altLang="en-US" sz="3000" b="1" kern="1200" dirty="0"/>
            </a:p>
          </p:txBody>
        </p:sp>
      </p:grpSp>
      <p:sp>
        <p:nvSpPr>
          <p:cNvPr id="36" name="TextBox 35"/>
          <p:cNvSpPr txBox="1"/>
          <p:nvPr/>
        </p:nvSpPr>
        <p:spPr>
          <a:xfrm>
            <a:off x="642910" y="3500438"/>
            <a:ext cx="4801314" cy="369332"/>
          </a:xfrm>
          <a:prstGeom prst="rect">
            <a:avLst/>
          </a:prstGeom>
          <a:noFill/>
        </p:spPr>
        <p:txBody>
          <a:bodyPr wrap="none" rtlCol="0">
            <a:spAutoFit/>
          </a:bodyPr>
          <a:lstStyle/>
          <a:p>
            <a:r>
              <a:rPr lang="zh-CN" altLang="en-US" dirty="0" smtClean="0"/>
              <a:t>嵌入式数据库的名字源于其独特的运行方式！</a:t>
            </a:r>
            <a:endParaRPr lang="zh-CN" altLang="en-US" dirty="0"/>
          </a:p>
        </p:txBody>
      </p:sp>
      <p:cxnSp>
        <p:nvCxnSpPr>
          <p:cNvPr id="40" name="直接箭头连接符 39"/>
          <p:cNvCxnSpPr>
            <a:stCxn id="27" idx="7"/>
            <a:endCxn id="36" idx="2"/>
          </p:cNvCxnSpPr>
          <p:nvPr/>
        </p:nvCxnSpPr>
        <p:spPr bwMode="auto">
          <a:xfrm rot="5400000" flipH="1" flipV="1">
            <a:off x="2337859" y="3913538"/>
            <a:ext cx="749476" cy="661940"/>
          </a:xfrm>
          <a:prstGeom prst="straightConnector1">
            <a:avLst/>
          </a:prstGeom>
          <a:noFill/>
          <a:ln w="38100" cap="flat" cmpd="sng" algn="ctr">
            <a:gradFill>
              <a:gsLst>
                <a:gs pos="0">
                  <a:srgbClr val="FFF200"/>
                </a:gs>
                <a:gs pos="45000">
                  <a:srgbClr val="FF7A00"/>
                </a:gs>
                <a:gs pos="70000">
                  <a:srgbClr val="FF0300"/>
                </a:gs>
                <a:gs pos="100000">
                  <a:srgbClr val="4D0808"/>
                </a:gs>
              </a:gsLst>
              <a:lin ang="5400000" scaled="0"/>
            </a:gradFill>
            <a:prstDash val="solid"/>
            <a:round/>
            <a:headEnd type="none" w="med" len="med"/>
            <a:tailEnd type="arrow"/>
          </a:ln>
          <a:effectLst/>
        </p:spPr>
      </p:cxnSp>
      <p:cxnSp>
        <p:nvCxnSpPr>
          <p:cNvPr id="43" name="直接箭头连接符 42"/>
          <p:cNvCxnSpPr>
            <a:endCxn id="20" idx="0"/>
          </p:cNvCxnSpPr>
          <p:nvPr/>
        </p:nvCxnSpPr>
        <p:spPr bwMode="auto">
          <a:xfrm rot="16200000" flipH="1">
            <a:off x="5447117" y="4839902"/>
            <a:ext cx="1285882" cy="607221"/>
          </a:xfrm>
          <a:prstGeom prst="straightConnector1">
            <a:avLst/>
          </a:prstGeom>
          <a:noFill/>
          <a:ln w="38100" cap="flat" cmpd="sng" algn="ctr">
            <a:gradFill>
              <a:gsLst>
                <a:gs pos="0">
                  <a:srgbClr val="FFF200"/>
                </a:gs>
                <a:gs pos="45000">
                  <a:srgbClr val="FF7A00"/>
                </a:gs>
                <a:gs pos="70000">
                  <a:srgbClr val="FF0300"/>
                </a:gs>
                <a:gs pos="100000">
                  <a:srgbClr val="4D0808"/>
                </a:gs>
              </a:gsLst>
              <a:lin ang="5400000" scaled="0"/>
            </a:gra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pPr lvl="0">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dirty="0" smtClean="0">
              <a:ea typeface="华文楷体" pitchFamily="2" charset="-122"/>
            </a:endParaRPr>
          </a:p>
        </p:txBody>
      </p:sp>
      <p:sp>
        <p:nvSpPr>
          <p:cNvPr id="4" name="TextBox 3"/>
          <p:cNvSpPr txBox="1"/>
          <p:nvPr/>
        </p:nvSpPr>
        <p:spPr>
          <a:xfrm>
            <a:off x="0" y="857232"/>
            <a:ext cx="9144000" cy="4216539"/>
          </a:xfrm>
          <a:prstGeom prst="rect">
            <a:avLst/>
          </a:prstGeom>
          <a:noFill/>
          <a:ln w="38100">
            <a:noFill/>
          </a:ln>
        </p:spPr>
        <p:txBody>
          <a:bodyPr wrap="square" rtlCol="0">
            <a:spAutoFit/>
          </a:bodyPr>
          <a:lstStyle/>
          <a:p>
            <a:r>
              <a:rPr lang="en-US" altLang="zh-CN" sz="2800" dirty="0" smtClean="0">
                <a:latin typeface="+mj-lt"/>
                <a:ea typeface="华文楷体" pitchFamily="2" charset="-122"/>
              </a:rPr>
              <a:t>PRAGMA</a:t>
            </a:r>
          </a:p>
          <a:p>
            <a:endParaRPr lang="en-US" altLang="zh-CN" sz="1600" dirty="0" smtClean="0">
              <a:latin typeface="+mj-lt"/>
              <a:ea typeface="华文楷体" pitchFamily="2" charset="-122"/>
            </a:endParaRPr>
          </a:p>
          <a:p>
            <a:r>
              <a:rPr lang="en-US" altLang="zh-CN" sz="1600" dirty="0" smtClean="0">
                <a:latin typeface="+mj-lt"/>
                <a:ea typeface="华文楷体" pitchFamily="2" charset="-122"/>
              </a:rPr>
              <a:t>	4</a:t>
            </a:r>
            <a:r>
              <a:rPr lang="zh-CN" altLang="en-US" sz="1600" dirty="0" smtClean="0">
                <a:latin typeface="+mj-lt"/>
                <a:ea typeface="华文楷体" pitchFamily="2" charset="-122"/>
              </a:rPr>
              <a:t>）临时存储器</a:t>
            </a:r>
            <a:endParaRPr lang="en-US" altLang="zh-CN" sz="1600" dirty="0" smtClean="0">
              <a:latin typeface="+mj-lt"/>
              <a:ea typeface="华文楷体" pitchFamily="2" charset="-122"/>
            </a:endParaRPr>
          </a:p>
          <a:p>
            <a:r>
              <a:rPr lang="en-US" altLang="zh-CN" sz="1600" b="0" dirty="0" smtClean="0">
                <a:latin typeface="+mj-lt"/>
                <a:ea typeface="华文楷体" pitchFamily="2" charset="-122"/>
              </a:rPr>
              <a:t>		PRAGMA </a:t>
            </a:r>
            <a:r>
              <a:rPr lang="en-US" altLang="zh-CN" sz="1600" b="0" dirty="0" err="1" smtClean="0">
                <a:latin typeface="+mj-lt"/>
                <a:ea typeface="华文楷体" pitchFamily="2" charset="-122"/>
              </a:rPr>
              <a:t>temp_store</a:t>
            </a:r>
            <a:r>
              <a:rPr lang="en-US" altLang="zh-CN" sz="1600" b="0" dirty="0" smtClean="0">
                <a:latin typeface="+mj-lt"/>
                <a:ea typeface="华文楷体" pitchFamily="2" charset="-122"/>
              </a:rPr>
              <a:t>;</a:t>
            </a:r>
          </a:p>
          <a:p>
            <a:r>
              <a:rPr lang="en-US" altLang="zh-CN" sz="1600" b="0" dirty="0" smtClean="0">
                <a:latin typeface="+mj-lt"/>
                <a:ea typeface="华文楷体" pitchFamily="2" charset="-122"/>
              </a:rPr>
              <a:t>		</a:t>
            </a:r>
            <a:r>
              <a:rPr lang="en-US" altLang="zh-CN" sz="1600" b="0" i="1" dirty="0" smtClean="0">
                <a:latin typeface="+mj-lt"/>
                <a:ea typeface="华文楷体" pitchFamily="2" charset="-122"/>
              </a:rPr>
              <a:t>PRAGMA </a:t>
            </a:r>
            <a:r>
              <a:rPr lang="en-US" altLang="zh-CN" sz="1600" b="0" i="1" dirty="0" err="1" smtClean="0">
                <a:latin typeface="+mj-lt"/>
                <a:ea typeface="华文楷体" pitchFamily="2" charset="-122"/>
              </a:rPr>
              <a:t>temp_store_directory</a:t>
            </a:r>
            <a:r>
              <a:rPr lang="en-US" altLang="zh-CN" sz="1600" b="0" i="1" dirty="0" smtClean="0">
                <a:latin typeface="+mj-lt"/>
                <a:ea typeface="华文楷体" pitchFamily="2" charset="-122"/>
              </a:rPr>
              <a:t>;</a:t>
            </a:r>
          </a:p>
          <a:p>
            <a:endParaRPr lang="en-US" altLang="zh-CN" sz="1600" dirty="0" smtClean="0">
              <a:latin typeface="+mj-lt"/>
              <a:ea typeface="华文楷体" pitchFamily="2" charset="-122"/>
            </a:endParaRPr>
          </a:p>
          <a:p>
            <a:r>
              <a:rPr lang="en-US" altLang="zh-CN" sz="1600" dirty="0" smtClean="0">
                <a:latin typeface="+mj-lt"/>
                <a:ea typeface="华文楷体" pitchFamily="2" charset="-122"/>
              </a:rPr>
              <a:t>	5</a:t>
            </a:r>
            <a:r>
              <a:rPr lang="zh-CN" altLang="en-US" sz="1600" dirty="0" smtClean="0">
                <a:latin typeface="+mj-lt"/>
                <a:ea typeface="华文楷体" pitchFamily="2" charset="-122"/>
              </a:rPr>
              <a:t>）页大小、编码和自动清理</a:t>
            </a:r>
            <a:endParaRPr lang="en-US" altLang="zh-CN" sz="1600" dirty="0" smtClean="0">
              <a:latin typeface="+mj-lt"/>
              <a:ea typeface="华文楷体" pitchFamily="2" charset="-122"/>
            </a:endParaRPr>
          </a:p>
          <a:p>
            <a:r>
              <a:rPr lang="en-US" altLang="zh-CN" sz="1600" b="0" dirty="0" smtClean="0">
                <a:latin typeface="+mj-lt"/>
                <a:ea typeface="华文楷体" pitchFamily="2" charset="-122"/>
              </a:rPr>
              <a:t>		PRAGMA </a:t>
            </a:r>
            <a:r>
              <a:rPr lang="en-US" altLang="zh-CN" sz="1600" b="0" dirty="0" err="1" smtClean="0">
                <a:latin typeface="+mj-lt"/>
                <a:ea typeface="华文楷体" pitchFamily="2" charset="-122"/>
              </a:rPr>
              <a:t>page_size</a:t>
            </a:r>
            <a:r>
              <a:rPr lang="en-US" altLang="zh-CN" sz="1600" b="0" dirty="0" smtClean="0">
                <a:latin typeface="+mj-lt"/>
                <a:ea typeface="华文楷体" pitchFamily="2" charset="-122"/>
              </a:rPr>
              <a:t>;</a:t>
            </a:r>
          </a:p>
          <a:p>
            <a:r>
              <a:rPr lang="en-US" altLang="zh-CN" sz="1600" b="0" dirty="0" smtClean="0">
                <a:latin typeface="+mj-lt"/>
                <a:ea typeface="华文楷体" pitchFamily="2" charset="-122"/>
              </a:rPr>
              <a:t>		PRAGMA encoding; </a:t>
            </a:r>
          </a:p>
          <a:p>
            <a:r>
              <a:rPr lang="en-US" altLang="zh-CN" sz="1600" b="0" dirty="0" smtClean="0">
                <a:latin typeface="+mj-lt"/>
                <a:ea typeface="华文楷体" pitchFamily="2" charset="-122"/>
              </a:rPr>
              <a:t>		</a:t>
            </a:r>
            <a:r>
              <a:rPr lang="en-US" altLang="zh-CN" sz="1600" b="0" i="1" dirty="0" smtClean="0">
                <a:latin typeface="+mj-lt"/>
                <a:ea typeface="华文楷体" pitchFamily="2" charset="-122"/>
              </a:rPr>
              <a:t>PRAGMA </a:t>
            </a:r>
            <a:r>
              <a:rPr lang="en-US" altLang="zh-CN" sz="1600" b="0" i="1" dirty="0" err="1" smtClean="0">
                <a:latin typeface="+mj-lt"/>
                <a:ea typeface="华文楷体" pitchFamily="2" charset="-122"/>
              </a:rPr>
              <a:t>auto_vacuum</a:t>
            </a:r>
            <a:r>
              <a:rPr lang="en-US" altLang="zh-CN" sz="1600" b="0" i="1" dirty="0" smtClean="0">
                <a:latin typeface="+mj-lt"/>
                <a:ea typeface="华文楷体" pitchFamily="2" charset="-122"/>
              </a:rPr>
              <a:t>; // </a:t>
            </a:r>
            <a:r>
              <a:rPr lang="zh-CN" altLang="en-US" sz="1600" b="0" i="1" dirty="0" smtClean="0">
                <a:latin typeface="+mj-lt"/>
                <a:ea typeface="华文楷体" pitchFamily="2" charset="-122"/>
              </a:rPr>
              <a:t>开启后手动</a:t>
            </a:r>
            <a:r>
              <a:rPr lang="en-US" altLang="zh-CN" sz="1600" b="0" i="1" dirty="0" smtClean="0">
                <a:latin typeface="+mj-lt"/>
                <a:ea typeface="华文楷体" pitchFamily="2" charset="-122"/>
              </a:rPr>
              <a:t>vacuum</a:t>
            </a:r>
            <a:r>
              <a:rPr lang="zh-CN" altLang="en-US" sz="1600" b="0" i="1" dirty="0" smtClean="0">
                <a:latin typeface="+mj-lt"/>
                <a:ea typeface="华文楷体" pitchFamily="2" charset="-122"/>
              </a:rPr>
              <a:t>命令将不起作用</a:t>
            </a:r>
            <a:endParaRPr lang="en-US" altLang="zh-CN" sz="1600" b="0" i="1" dirty="0" smtClean="0">
              <a:latin typeface="+mj-lt"/>
              <a:ea typeface="华文楷体" pitchFamily="2" charset="-122"/>
            </a:endParaRPr>
          </a:p>
          <a:p>
            <a:endParaRPr lang="en-US" altLang="zh-CN" sz="1600" dirty="0" smtClean="0">
              <a:latin typeface="+mj-lt"/>
              <a:ea typeface="华文楷体" pitchFamily="2" charset="-122"/>
            </a:endParaRPr>
          </a:p>
          <a:p>
            <a:r>
              <a:rPr lang="en-US" altLang="zh-CN" sz="1600" dirty="0" smtClean="0">
                <a:latin typeface="+mj-lt"/>
                <a:ea typeface="华文楷体" pitchFamily="2" charset="-122"/>
              </a:rPr>
              <a:t>	6</a:t>
            </a:r>
            <a:r>
              <a:rPr lang="zh-CN" altLang="en-US" sz="1600" dirty="0" smtClean="0">
                <a:latin typeface="+mj-lt"/>
                <a:ea typeface="华文楷体" pitchFamily="2" charset="-122"/>
              </a:rPr>
              <a:t>）调试</a:t>
            </a:r>
            <a:endParaRPr lang="en-US" altLang="zh-CN" sz="1600" dirty="0" smtClean="0">
              <a:latin typeface="+mj-lt"/>
              <a:ea typeface="华文楷体" pitchFamily="2" charset="-122"/>
            </a:endParaRPr>
          </a:p>
          <a:p>
            <a:r>
              <a:rPr lang="en-US" altLang="zh-CN" sz="1600" dirty="0" smtClean="0">
                <a:latin typeface="+mj-lt"/>
                <a:ea typeface="华文楷体" pitchFamily="2" charset="-122"/>
              </a:rPr>
              <a:t>		</a:t>
            </a:r>
            <a:r>
              <a:rPr lang="en-US" altLang="zh-CN" sz="1600" b="0" dirty="0" smtClean="0">
                <a:latin typeface="+mj-lt"/>
                <a:ea typeface="华文楷体" pitchFamily="2" charset="-122"/>
              </a:rPr>
              <a:t>PRAGMA </a:t>
            </a:r>
            <a:r>
              <a:rPr lang="en-US" altLang="zh-CN" sz="1600" b="0" dirty="0" err="1" smtClean="0">
                <a:latin typeface="+mj-lt"/>
                <a:ea typeface="华文楷体" pitchFamily="2" charset="-122"/>
              </a:rPr>
              <a:t>integrity_check</a:t>
            </a:r>
            <a:r>
              <a:rPr lang="en-US" altLang="zh-CN" sz="1600" b="0" dirty="0" smtClean="0">
                <a:latin typeface="+mj-lt"/>
                <a:ea typeface="华文楷体" pitchFamily="2" charset="-122"/>
              </a:rPr>
              <a:t>; // </a:t>
            </a:r>
            <a:r>
              <a:rPr lang="zh-CN" altLang="en-US" sz="1600" b="0" dirty="0" smtClean="0">
                <a:latin typeface="+mj-lt"/>
                <a:ea typeface="华文楷体" pitchFamily="2" charset="-122"/>
              </a:rPr>
              <a:t>完整检查，无误返回</a:t>
            </a:r>
            <a:r>
              <a:rPr lang="en-US" altLang="zh-CN" sz="1600" b="0" dirty="0" smtClean="0">
                <a:latin typeface="+mj-lt"/>
                <a:ea typeface="华文楷体" pitchFamily="2" charset="-122"/>
              </a:rPr>
              <a:t>ok</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pPr lvl="0">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dirty="0" smtClean="0">
              <a:ea typeface="华文楷体" pitchFamily="2" charset="-122"/>
            </a:endParaRPr>
          </a:p>
        </p:txBody>
      </p:sp>
      <p:sp>
        <p:nvSpPr>
          <p:cNvPr id="4" name="TextBox 3"/>
          <p:cNvSpPr txBox="1"/>
          <p:nvPr/>
        </p:nvSpPr>
        <p:spPr>
          <a:xfrm>
            <a:off x="0" y="857232"/>
            <a:ext cx="9144000" cy="5832366"/>
          </a:xfrm>
          <a:prstGeom prst="rect">
            <a:avLst/>
          </a:prstGeom>
          <a:noFill/>
          <a:ln w="38100">
            <a:noFill/>
          </a:ln>
        </p:spPr>
        <p:txBody>
          <a:bodyPr wrap="square" rtlCol="0">
            <a:spAutoFit/>
          </a:bodyPr>
          <a:lstStyle/>
          <a:p>
            <a:r>
              <a:rPr lang="zh-CN" altLang="en-US" sz="2800" dirty="0" smtClean="0">
                <a:latin typeface="+mj-lt"/>
                <a:ea typeface="华文楷体" pitchFamily="2" charset="-122"/>
              </a:rPr>
              <a:t>编译时参数（宏）</a:t>
            </a:r>
            <a:endParaRPr lang="en-US" altLang="zh-CN" sz="2800" dirty="0" smtClean="0">
              <a:latin typeface="+mj-lt"/>
              <a:ea typeface="华文楷体" pitchFamily="2" charset="-122"/>
            </a:endParaRPr>
          </a:p>
          <a:p>
            <a:endParaRPr lang="en-US" altLang="zh-CN" sz="2000" dirty="0" smtClean="0">
              <a:latin typeface="+mj-lt"/>
              <a:ea typeface="华文楷体" pitchFamily="2" charset="-122"/>
            </a:endParaRPr>
          </a:p>
          <a:p>
            <a:r>
              <a:rPr lang="en-US" altLang="zh-CN" sz="1600" b="0" dirty="0" smtClean="0">
                <a:latin typeface="+mj-lt"/>
                <a:ea typeface="华文楷体" pitchFamily="2" charset="-122"/>
              </a:rPr>
              <a:t>	1</a:t>
            </a:r>
            <a:r>
              <a:rPr lang="zh-CN" altLang="en-US" sz="1600" b="0" dirty="0" smtClean="0">
                <a:latin typeface="+mj-lt"/>
                <a:ea typeface="华文楷体" pitchFamily="2" charset="-122"/>
              </a:rPr>
              <a:t>）</a:t>
            </a:r>
            <a:r>
              <a:rPr lang="en-US" altLang="zh-CN" sz="1600" b="0" dirty="0" smtClean="0">
                <a:latin typeface="+mj-lt"/>
                <a:ea typeface="华文楷体" pitchFamily="2" charset="-122"/>
              </a:rPr>
              <a:t>SQLITE_TEMP_STORE</a:t>
            </a:r>
          </a:p>
          <a:p>
            <a:r>
              <a:rPr lang="en-US" altLang="zh-CN" sz="1600" b="0" dirty="0" smtClean="0">
                <a:latin typeface="+mj-lt"/>
                <a:ea typeface="华文楷体" pitchFamily="2" charset="-122"/>
              </a:rPr>
              <a:t>	</a:t>
            </a:r>
            <a:r>
              <a:rPr lang="zh-CN" altLang="en-US" sz="1600" b="0" dirty="0" smtClean="0">
                <a:latin typeface="+mj-lt"/>
                <a:ea typeface="华文楷体" pitchFamily="2" charset="-122"/>
              </a:rPr>
              <a:t>等于</a:t>
            </a:r>
            <a:r>
              <a:rPr lang="en-US" altLang="zh-CN" sz="1600" b="0" dirty="0" smtClean="0">
                <a:latin typeface="+mj-lt"/>
                <a:ea typeface="华文楷体" pitchFamily="2" charset="-122"/>
              </a:rPr>
              <a:t>0</a:t>
            </a:r>
            <a:r>
              <a:rPr lang="zh-CN" altLang="en-US" sz="1600" b="0" dirty="0" smtClean="0">
                <a:latin typeface="+mj-lt"/>
                <a:ea typeface="华文楷体" pitchFamily="2" charset="-122"/>
              </a:rPr>
              <a:t>时，临时文件总是存储在磁盘上，而不会考虑</a:t>
            </a:r>
            <a:r>
              <a:rPr lang="en-US" altLang="zh-CN" sz="1600" b="0" dirty="0" smtClean="0">
                <a:latin typeface="+mj-lt"/>
                <a:ea typeface="华文楷体" pitchFamily="2" charset="-122"/>
              </a:rPr>
              <a:t>PRAGMA </a:t>
            </a:r>
            <a:r>
              <a:rPr lang="en-US" altLang="zh-CN" sz="1600" b="0" dirty="0" err="1" smtClean="0">
                <a:latin typeface="+mj-lt"/>
                <a:ea typeface="华文楷体" pitchFamily="2" charset="-122"/>
              </a:rPr>
              <a:t>temp_store</a:t>
            </a:r>
            <a:r>
              <a:rPr lang="zh-CN" altLang="en-US" sz="1600" b="0" dirty="0" smtClean="0">
                <a:latin typeface="+mj-lt"/>
                <a:ea typeface="华文楷体" pitchFamily="2" charset="-122"/>
              </a:rPr>
              <a:t>指令的设置。</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等于</a:t>
            </a:r>
            <a:r>
              <a:rPr lang="en-US" altLang="zh-CN" sz="1600" b="0" dirty="0" smtClean="0">
                <a:latin typeface="+mj-lt"/>
                <a:ea typeface="华文楷体" pitchFamily="2" charset="-122"/>
              </a:rPr>
              <a:t>1</a:t>
            </a:r>
            <a:r>
              <a:rPr lang="zh-CN" altLang="en-US" sz="1600" b="0" dirty="0" smtClean="0">
                <a:latin typeface="+mj-lt"/>
                <a:ea typeface="华文楷体" pitchFamily="2" charset="-122"/>
              </a:rPr>
              <a:t>时，临时文件缺省存储在磁盘上，但该值可以被</a:t>
            </a:r>
            <a:r>
              <a:rPr lang="en-US" altLang="zh-CN" sz="1600" b="0" dirty="0" smtClean="0">
                <a:latin typeface="+mj-lt"/>
                <a:ea typeface="华文楷体" pitchFamily="2" charset="-122"/>
              </a:rPr>
              <a:t>PRAGMA </a:t>
            </a:r>
            <a:r>
              <a:rPr lang="en-US" altLang="zh-CN" sz="1600" b="0" dirty="0" err="1" smtClean="0">
                <a:latin typeface="+mj-lt"/>
                <a:ea typeface="华文楷体" pitchFamily="2" charset="-122"/>
              </a:rPr>
              <a:t>temp_store</a:t>
            </a:r>
            <a:r>
              <a:rPr lang="zh-CN" altLang="en-US" sz="1600" b="0" dirty="0" smtClean="0">
                <a:latin typeface="+mj-lt"/>
                <a:ea typeface="华文楷体" pitchFamily="2" charset="-122"/>
              </a:rPr>
              <a:t>指令覆盖。</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等于</a:t>
            </a:r>
            <a:r>
              <a:rPr lang="en-US" altLang="zh-CN" sz="1600" b="0" dirty="0" smtClean="0">
                <a:latin typeface="+mj-lt"/>
                <a:ea typeface="华文楷体" pitchFamily="2" charset="-122"/>
              </a:rPr>
              <a:t>2</a:t>
            </a:r>
            <a:r>
              <a:rPr lang="zh-CN" altLang="en-US" sz="1600" b="0" dirty="0" smtClean="0">
                <a:latin typeface="+mj-lt"/>
                <a:ea typeface="华文楷体" pitchFamily="2" charset="-122"/>
              </a:rPr>
              <a:t>时，临时文件缺省存储在内存中，但该值可以被</a:t>
            </a:r>
            <a:r>
              <a:rPr lang="en-US" altLang="zh-CN" sz="1600" b="0" dirty="0" smtClean="0">
                <a:latin typeface="+mj-lt"/>
                <a:ea typeface="华文楷体" pitchFamily="2" charset="-122"/>
              </a:rPr>
              <a:t>PRAGMA </a:t>
            </a:r>
            <a:r>
              <a:rPr lang="en-US" altLang="zh-CN" sz="1600" b="0" dirty="0" err="1" smtClean="0">
                <a:latin typeface="+mj-lt"/>
                <a:ea typeface="华文楷体" pitchFamily="2" charset="-122"/>
              </a:rPr>
              <a:t>temp_store</a:t>
            </a:r>
            <a:r>
              <a:rPr lang="zh-CN" altLang="en-US" sz="1600" b="0" dirty="0" smtClean="0">
                <a:latin typeface="+mj-lt"/>
                <a:ea typeface="华文楷体" pitchFamily="2" charset="-122"/>
              </a:rPr>
              <a:t>指令覆盖。</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等于</a:t>
            </a:r>
            <a:r>
              <a:rPr lang="en-US" altLang="zh-CN" sz="1600" b="0" dirty="0" smtClean="0">
                <a:latin typeface="+mj-lt"/>
                <a:ea typeface="华文楷体" pitchFamily="2" charset="-122"/>
              </a:rPr>
              <a:t>3</a:t>
            </a:r>
            <a:r>
              <a:rPr lang="zh-CN" altLang="en-US" sz="1600" b="0" dirty="0" smtClean="0">
                <a:latin typeface="+mj-lt"/>
                <a:ea typeface="华文楷体" pitchFamily="2" charset="-122"/>
              </a:rPr>
              <a:t>时，临时文件总是存储在内存中，而不会考虑</a:t>
            </a:r>
            <a:r>
              <a:rPr lang="en-US" altLang="zh-CN" sz="1600" b="0" dirty="0" smtClean="0">
                <a:latin typeface="+mj-lt"/>
                <a:ea typeface="华文楷体" pitchFamily="2" charset="-122"/>
              </a:rPr>
              <a:t>PRAGMA </a:t>
            </a:r>
            <a:r>
              <a:rPr lang="en-US" altLang="zh-CN" sz="1600" b="0" dirty="0" err="1" smtClean="0">
                <a:latin typeface="+mj-lt"/>
                <a:ea typeface="华文楷体" pitchFamily="2" charset="-122"/>
              </a:rPr>
              <a:t>temp_store</a:t>
            </a:r>
            <a:r>
              <a:rPr lang="zh-CN" altLang="en-US" sz="1600" b="0" dirty="0" smtClean="0">
                <a:latin typeface="+mj-lt"/>
                <a:ea typeface="华文楷体" pitchFamily="2" charset="-122"/>
              </a:rPr>
              <a:t>指令的设置。</a:t>
            </a:r>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r>
              <a:rPr lang="zh-CN" altLang="en-US" sz="1600" b="0" dirty="0" smtClean="0">
                <a:latin typeface="+mj-lt"/>
                <a:ea typeface="华文楷体" pitchFamily="2" charset="-122"/>
              </a:rPr>
              <a:t> </a:t>
            </a:r>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2</a:t>
            </a:r>
            <a:r>
              <a:rPr lang="zh-CN" altLang="en-US" sz="1600" b="0" dirty="0" smtClean="0">
                <a:latin typeface="+mj-lt"/>
                <a:ea typeface="华文楷体" pitchFamily="2" charset="-122"/>
              </a:rPr>
              <a:t>）</a:t>
            </a:r>
            <a:r>
              <a:rPr lang="en-US" altLang="zh-CN" sz="1600" b="0" dirty="0" smtClean="0">
                <a:latin typeface="+mj-lt"/>
                <a:ea typeface="华文楷体" pitchFamily="2" charset="-122"/>
              </a:rPr>
              <a:t>SQLITE_DEFAULT_TEMP_CACHE_SIZE</a:t>
            </a:r>
          </a:p>
          <a:p>
            <a:r>
              <a:rPr lang="en-US" altLang="zh-CN" sz="1600" b="0" dirty="0" smtClean="0">
                <a:latin typeface="+mj-lt"/>
                <a:ea typeface="华文楷体" pitchFamily="2" charset="-122"/>
              </a:rPr>
              <a:t>	</a:t>
            </a:r>
            <a:r>
              <a:rPr lang="zh-CN" altLang="en-US" sz="1600" b="0" dirty="0" smtClean="0">
                <a:latin typeface="+mj-lt"/>
                <a:ea typeface="华文楷体" pitchFamily="2" charset="-122"/>
              </a:rPr>
              <a:t>用于指定临时表和索引在占用多少</a:t>
            </a:r>
            <a:r>
              <a:rPr lang="en-US" altLang="zh-CN" sz="1600" b="0" dirty="0" smtClean="0">
                <a:latin typeface="+mj-lt"/>
                <a:ea typeface="华文楷体" pitchFamily="2" charset="-122"/>
              </a:rPr>
              <a:t>Cache Page</a:t>
            </a:r>
            <a:r>
              <a:rPr lang="zh-CN" altLang="en-US" sz="1600" b="0" dirty="0" smtClean="0">
                <a:latin typeface="+mj-lt"/>
                <a:ea typeface="华文楷体" pitchFamily="2" charset="-122"/>
              </a:rPr>
              <a:t>时才需要被刷新到磁盘文件</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该参数的缺省值为</a:t>
            </a:r>
            <a:r>
              <a:rPr lang="en-US" altLang="zh-CN" sz="1600" b="0" dirty="0" smtClean="0">
                <a:latin typeface="+mj-lt"/>
                <a:ea typeface="华文楷体" pitchFamily="2" charset="-122"/>
              </a:rPr>
              <a:t>500</a:t>
            </a:r>
            <a:r>
              <a:rPr lang="zh-CN" altLang="en-US" sz="1600" b="0" dirty="0" smtClean="0">
                <a:latin typeface="+mj-lt"/>
                <a:ea typeface="华文楷体" pitchFamily="2" charset="-122"/>
              </a:rPr>
              <a:t>页</a:t>
            </a:r>
            <a:endParaRPr lang="en-US" altLang="zh-CN" sz="1600" b="0" dirty="0" smtClean="0">
              <a:latin typeface="+mj-lt"/>
              <a:ea typeface="华文楷体" pitchFamily="2" charset="-122"/>
            </a:endParaRPr>
          </a:p>
        </p:txBody>
      </p:sp>
      <p:graphicFrame>
        <p:nvGraphicFramePr>
          <p:cNvPr id="6" name="表格 5"/>
          <p:cNvGraphicFramePr>
            <a:graphicFrameLocks noGrp="1"/>
          </p:cNvGraphicFramePr>
          <p:nvPr/>
        </p:nvGraphicFramePr>
        <p:xfrm>
          <a:off x="1285852" y="3357562"/>
          <a:ext cx="6000793" cy="2123440"/>
        </p:xfrm>
        <a:graphic>
          <a:graphicData uri="http://schemas.openxmlformats.org/drawingml/2006/table">
            <a:tbl>
              <a:tblPr firstRow="1" bandRow="1">
                <a:tableStyleId>{5C22544A-7EE6-4342-B048-85BDC9FD1C3A}</a:tableStyleId>
              </a:tblPr>
              <a:tblGrid>
                <a:gridCol w="2451028"/>
                <a:gridCol w="1183255"/>
                <a:gridCol w="1183255"/>
                <a:gridCol w="1183255"/>
              </a:tblGrid>
              <a:tr h="320040">
                <a:tc>
                  <a:txBody>
                    <a:bodyPr/>
                    <a:lstStyle/>
                    <a:p>
                      <a:pPr algn="ctr"/>
                      <a:r>
                        <a:rPr lang="en-US" altLang="zh-CN" sz="1400" b="1" dirty="0" smtClean="0"/>
                        <a:t>pragma temp_store</a:t>
                      </a:r>
                      <a:endParaRPr lang="zh-CN" altLang="en-US" sz="1400" b="1" dirty="0"/>
                    </a:p>
                  </a:txBody>
                  <a:tcPr anchor="ctr"/>
                </a:tc>
                <a:tc rowSpan="2">
                  <a:txBody>
                    <a:bodyPr/>
                    <a:lstStyle/>
                    <a:p>
                      <a:pPr algn="ctr"/>
                      <a:r>
                        <a:rPr lang="en-US" altLang="zh-CN" sz="1400" b="1" dirty="0" smtClean="0"/>
                        <a:t>0</a:t>
                      </a:r>
                      <a:endParaRPr lang="zh-CN" altLang="en-US" sz="1400" b="1" dirty="0"/>
                    </a:p>
                  </a:txBody>
                  <a:tcPr anchor="ctr"/>
                </a:tc>
                <a:tc rowSpan="2">
                  <a:txBody>
                    <a:bodyPr/>
                    <a:lstStyle/>
                    <a:p>
                      <a:pPr algn="ctr"/>
                      <a:r>
                        <a:rPr lang="en-US" altLang="zh-CN" sz="1400" b="1" dirty="0" smtClean="0"/>
                        <a:t>1</a:t>
                      </a:r>
                      <a:endParaRPr lang="zh-CN" altLang="en-US" sz="1400" b="1" dirty="0"/>
                    </a:p>
                  </a:txBody>
                  <a:tcPr anchor="ctr"/>
                </a:tc>
                <a:tc rowSpan="2">
                  <a:txBody>
                    <a:bodyPr/>
                    <a:lstStyle/>
                    <a:p>
                      <a:pPr algn="ctr"/>
                      <a:r>
                        <a:rPr lang="en-US" altLang="zh-CN" sz="1400" b="1" dirty="0" smtClean="0"/>
                        <a:t>2</a:t>
                      </a:r>
                      <a:endParaRPr lang="zh-CN" altLang="en-US" sz="1400" b="1" dirty="0"/>
                    </a:p>
                  </a:txBody>
                  <a:tcPr anchor="ctr"/>
                </a:tc>
              </a:tr>
              <a:tr h="32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dirty="0" smtClean="0"/>
                        <a:t>SQLITE_TEMP_STORE</a:t>
                      </a:r>
                      <a:endParaRPr lang="zh-CN" altLang="en-US" sz="1400" b="1" dirty="0" smtClean="0"/>
                    </a:p>
                  </a:txBody>
                  <a:tcPr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r>
                        <a:rPr lang="en-US" altLang="zh-CN" sz="1400" b="1" dirty="0" smtClean="0"/>
                        <a:t>0</a:t>
                      </a:r>
                      <a:endParaRPr lang="zh-CN" altLang="en-US" sz="1400" b="1" dirty="0"/>
                    </a:p>
                  </a:txBody>
                  <a:tcPr anchor="ctr"/>
                </a:tc>
                <a:tc gridSpan="3">
                  <a:txBody>
                    <a:bodyPr/>
                    <a:lstStyle/>
                    <a:p>
                      <a:pPr algn="ctr"/>
                      <a:r>
                        <a:rPr lang="zh-CN" altLang="en-US" sz="1400" dirty="0" smtClean="0"/>
                        <a:t>磁盘</a:t>
                      </a:r>
                      <a:endParaRPr lang="zh-CN" altLang="en-US" sz="1400" dirty="0"/>
                    </a:p>
                  </a:txBody>
                  <a:tcPr anchor="ctr"/>
                </a:tc>
                <a:tc hMerge="1">
                  <a:txBody>
                    <a:bodyPr/>
                    <a:lstStyle/>
                    <a:p>
                      <a:endParaRPr lang="zh-CN" altLang="en-US"/>
                    </a:p>
                  </a:txBody>
                  <a:tcPr/>
                </a:tc>
                <a:tc hMerge="1">
                  <a:txBody>
                    <a:bodyPr/>
                    <a:lstStyle/>
                    <a:p>
                      <a:endParaRPr lang="zh-CN" altLang="en-US"/>
                    </a:p>
                  </a:txBody>
                  <a:tcPr/>
                </a:tc>
              </a:tr>
              <a:tr h="370840">
                <a:tc>
                  <a:txBody>
                    <a:bodyPr/>
                    <a:lstStyle/>
                    <a:p>
                      <a:pPr algn="ctr"/>
                      <a:r>
                        <a:rPr lang="en-US" altLang="zh-CN" sz="1400" b="1" dirty="0" smtClean="0"/>
                        <a:t>1</a:t>
                      </a:r>
                      <a:endParaRPr lang="zh-CN" altLang="en-US" sz="1400" b="1" dirty="0"/>
                    </a:p>
                  </a:txBody>
                  <a:tcPr anchor="ctr"/>
                </a:tc>
                <a:tc>
                  <a:txBody>
                    <a:bodyPr/>
                    <a:lstStyle/>
                    <a:p>
                      <a:pPr algn="ctr"/>
                      <a:r>
                        <a:rPr lang="zh-CN" altLang="en-US" sz="1400" dirty="0" smtClean="0"/>
                        <a:t>磁盘</a:t>
                      </a:r>
                      <a:endParaRPr lang="zh-CN" altLang="en-US" sz="1400" dirty="0"/>
                    </a:p>
                  </a:txBody>
                  <a:tcPr anchor="ctr"/>
                </a:tc>
                <a:tc rowSpan="2">
                  <a:txBody>
                    <a:bodyPr/>
                    <a:lstStyle/>
                    <a:p>
                      <a:pPr algn="ctr"/>
                      <a:r>
                        <a:rPr lang="zh-CN" altLang="en-US" sz="1400" dirty="0" smtClean="0"/>
                        <a:t>磁盘</a:t>
                      </a:r>
                      <a:endParaRPr lang="zh-CN" altLang="en-US" sz="1400" dirty="0"/>
                    </a:p>
                  </a:txBody>
                  <a:tcPr anchor="ctr"/>
                </a:tc>
                <a:tc rowSpan="2">
                  <a:txBody>
                    <a:bodyPr/>
                    <a:lstStyle/>
                    <a:p>
                      <a:pPr algn="ctr"/>
                      <a:r>
                        <a:rPr lang="zh-CN" altLang="en-US" sz="1400" dirty="0" smtClean="0"/>
                        <a:t>内存</a:t>
                      </a:r>
                      <a:endParaRPr lang="zh-CN" altLang="en-US" sz="1400" dirty="0"/>
                    </a:p>
                  </a:txBody>
                  <a:tcPr anchor="ctr"/>
                </a:tc>
              </a:tr>
              <a:tr h="370840">
                <a:tc>
                  <a:txBody>
                    <a:bodyPr/>
                    <a:lstStyle/>
                    <a:p>
                      <a:pPr algn="ctr"/>
                      <a:r>
                        <a:rPr lang="en-US" altLang="zh-CN" sz="1400" b="1" dirty="0" smtClean="0"/>
                        <a:t>2</a:t>
                      </a:r>
                      <a:endParaRPr lang="zh-CN" altLang="en-US" sz="1400" b="1" dirty="0"/>
                    </a:p>
                  </a:txBody>
                  <a:tcPr anchor="ctr"/>
                </a:tc>
                <a:tc>
                  <a:txBody>
                    <a:bodyPr/>
                    <a:lstStyle/>
                    <a:p>
                      <a:pPr algn="ctr"/>
                      <a:r>
                        <a:rPr lang="zh-CN" altLang="en-US" sz="1400" dirty="0" smtClean="0"/>
                        <a:t>内存</a:t>
                      </a:r>
                      <a:endParaRPr lang="zh-CN" altLang="en-US" sz="1400" dirty="0"/>
                    </a:p>
                  </a:txBody>
                  <a:tcPr anchor="ctr"/>
                </a:tc>
                <a:tc vMerge="1">
                  <a:txBody>
                    <a:bodyPr/>
                    <a:lstStyle/>
                    <a:p>
                      <a:endParaRPr lang="zh-CN" altLang="en-US"/>
                    </a:p>
                  </a:txBody>
                  <a:tcPr/>
                </a:tc>
                <a:tc vMerge="1">
                  <a:txBody>
                    <a:bodyPr/>
                    <a:lstStyle/>
                    <a:p>
                      <a:endParaRPr lang="zh-CN" altLang="en-US"/>
                    </a:p>
                  </a:txBody>
                  <a:tcPr/>
                </a:tc>
              </a:tr>
              <a:tr h="370840">
                <a:tc>
                  <a:txBody>
                    <a:bodyPr/>
                    <a:lstStyle/>
                    <a:p>
                      <a:pPr algn="ctr"/>
                      <a:r>
                        <a:rPr lang="en-US" altLang="zh-CN" sz="1400" b="1" dirty="0" smtClean="0"/>
                        <a:t>3</a:t>
                      </a:r>
                      <a:endParaRPr lang="zh-CN" altLang="en-US" sz="1400" b="1" dirty="0"/>
                    </a:p>
                  </a:txBody>
                  <a:tcPr anchor="ctr"/>
                </a:tc>
                <a:tc gridSpan="3">
                  <a:txBody>
                    <a:bodyPr/>
                    <a:lstStyle/>
                    <a:p>
                      <a:pPr algn="ctr"/>
                      <a:r>
                        <a:rPr lang="zh-CN" altLang="en-US" sz="1400" dirty="0" smtClean="0"/>
                        <a:t>内存</a:t>
                      </a:r>
                      <a:endParaRPr lang="zh-CN" altLang="en-US" sz="1400" dirty="0"/>
                    </a:p>
                  </a:txBody>
                  <a:tcPr anchor="ctr"/>
                </a:tc>
                <a:tc hMerge="1">
                  <a:txBody>
                    <a:bodyPr/>
                    <a:lstStyle/>
                    <a:p>
                      <a:endParaRPr lang="zh-CN" altLang="en-US"/>
                    </a:p>
                  </a:txBody>
                  <a:tcPr/>
                </a:tc>
                <a:tc hMerge="1">
                  <a:txBody>
                    <a:bodyPr/>
                    <a:lstStyle/>
                    <a:p>
                      <a:endParaRPr lang="zh-CN" altLang="en-US"/>
                    </a:p>
                  </a:txBody>
                  <a:tcPr/>
                </a:tc>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5"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嵌入式数据库概况</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轻量级的 </a:t>
            </a:r>
            <a:r>
              <a:rPr lang="en-US" altLang="zh-CN" sz="2800" dirty="0" err="1" smtClean="0">
                <a:latin typeface="+mj-lt"/>
                <a:ea typeface="华文楷体" pitchFamily="2" charset="-122"/>
              </a:rPr>
              <a:t>SQLite</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solidFill>
                  <a:srgbClr val="FF0000"/>
                </a:solidFill>
                <a:latin typeface="+mj-lt"/>
                <a:ea typeface="华文楷体" pitchFamily="2" charset="-122"/>
              </a:rPr>
              <a:t>SQLite</a:t>
            </a:r>
            <a:r>
              <a:rPr lang="zh-CN" altLang="en-US" sz="2800" dirty="0" smtClean="0">
                <a:solidFill>
                  <a:srgbClr val="FF0000"/>
                </a:solidFill>
                <a:latin typeface="+mj-lt"/>
                <a:ea typeface="华文楷体" pitchFamily="2" charset="-122"/>
              </a:rPr>
              <a:t>的</a:t>
            </a:r>
            <a:r>
              <a:rPr lang="en-US" altLang="zh-CN" sz="2800" dirty="0" smtClean="0">
                <a:solidFill>
                  <a:srgbClr val="FF0000"/>
                </a:solidFill>
                <a:latin typeface="+mj-lt"/>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en-US" altLang="zh-CN" sz="2800" dirty="0" smtClean="0">
                <a:solidFill>
                  <a:schemeClr val="tx1"/>
                </a:solidFill>
                <a:ea typeface="华文楷体" pitchFamily="2" charset="-122"/>
              </a:rPr>
              <a:t>SQLite</a:t>
            </a:r>
            <a:r>
              <a:rPr lang="zh-CN" altLang="en-US" sz="2800" dirty="0" smtClean="0">
                <a:solidFill>
                  <a:schemeClr val="tx1"/>
                </a:solidFill>
                <a:ea typeface="华文楷体" pitchFamily="2" charset="-122"/>
              </a:rPr>
              <a:t>的性能</a:t>
            </a: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chemeClr val="tx1"/>
                </a:solidFill>
                <a:latin typeface="+mj-lt"/>
                <a:ea typeface="华文楷体" pitchFamily="2" charset="-122"/>
              </a:rPr>
              <a:t>参考资料</a:t>
            </a:r>
            <a:endParaRPr lang="zh-CN" altLang="en-US" sz="3200" dirty="0">
              <a:solidFill>
                <a:schemeClr val="tx1"/>
              </a:solidFill>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graphicFrame>
        <p:nvGraphicFramePr>
          <p:cNvPr id="117761" name="Object 5"/>
          <p:cNvGraphicFramePr>
            <a:graphicFrameLocks noChangeAspect="1"/>
          </p:cNvGraphicFramePr>
          <p:nvPr/>
        </p:nvGraphicFramePr>
        <p:xfrm>
          <a:off x="928662" y="1857364"/>
          <a:ext cx="6777037" cy="1571625"/>
        </p:xfrm>
        <a:graphic>
          <a:graphicData uri="http://schemas.openxmlformats.org/presentationml/2006/ole">
            <p:oleObj spid="_x0000_s117761" name="Visio" r:id="rId3" imgW="3360150" imgH="780151" progId="Visio.Drawing.11">
              <p:embed/>
            </p:oleObj>
          </a:graphicData>
        </a:graphic>
      </p:graphicFrame>
      <p:sp>
        <p:nvSpPr>
          <p:cNvPr id="6" name="TextBox 5"/>
          <p:cNvSpPr txBox="1"/>
          <p:nvPr/>
        </p:nvSpPr>
        <p:spPr>
          <a:xfrm>
            <a:off x="0" y="857232"/>
            <a:ext cx="9144000" cy="523220"/>
          </a:xfrm>
          <a:prstGeom prst="rect">
            <a:avLst/>
          </a:prstGeom>
          <a:noFill/>
        </p:spPr>
        <p:txBody>
          <a:bodyPr wrap="square" rtlCol="0">
            <a:spAutoFit/>
          </a:bodyPr>
          <a:lstStyle/>
          <a:p>
            <a:r>
              <a:rPr lang="zh-CN" altLang="en-US" sz="2800" dirty="0" smtClean="0">
                <a:latin typeface="+mj-lt"/>
                <a:ea typeface="华文楷体" pitchFamily="2" charset="-122"/>
              </a:rPr>
              <a:t>两个重要的对象</a:t>
            </a:r>
            <a:endParaRPr lang="zh-CN" altLang="en-US" sz="2800" dirty="0">
              <a:latin typeface="+mj-lt"/>
              <a:ea typeface="华文楷体" pitchFamily="2" charset="-122"/>
            </a:endParaRPr>
          </a:p>
        </p:txBody>
      </p:sp>
      <p:sp>
        <p:nvSpPr>
          <p:cNvPr id="8" name="TextBox 7"/>
          <p:cNvSpPr txBox="1"/>
          <p:nvPr/>
        </p:nvSpPr>
        <p:spPr>
          <a:xfrm>
            <a:off x="0" y="4357694"/>
            <a:ext cx="9144000" cy="1408078"/>
          </a:xfrm>
          <a:prstGeom prst="rect">
            <a:avLst/>
          </a:prstGeom>
          <a:noFill/>
        </p:spPr>
        <p:txBody>
          <a:bodyPr wrap="square" rtlCol="0">
            <a:spAutoFit/>
          </a:bodyPr>
          <a:lstStyle/>
          <a:p>
            <a:r>
              <a:rPr lang="en-US" altLang="zh-CN" dirty="0" smtClean="0">
                <a:latin typeface="+mj-lt"/>
                <a:ea typeface="华文楷体" pitchFamily="2" charset="-122"/>
              </a:rPr>
              <a:t>	</a:t>
            </a:r>
            <a:r>
              <a:rPr lang="zh-CN" altLang="en-US" dirty="0" smtClean="0">
                <a:latin typeface="+mj-lt"/>
                <a:ea typeface="华文楷体" pitchFamily="2" charset="-122"/>
              </a:rPr>
              <a:t>（</a:t>
            </a:r>
            <a:r>
              <a:rPr lang="en-US" altLang="zh-CN" dirty="0" smtClean="0">
                <a:latin typeface="+mj-lt"/>
                <a:ea typeface="华文楷体" pitchFamily="2" charset="-122"/>
              </a:rPr>
              <a:t>1</a:t>
            </a:r>
            <a:r>
              <a:rPr lang="zh-CN" altLang="en-US" dirty="0" smtClean="0">
                <a:latin typeface="+mj-lt"/>
                <a:ea typeface="华文楷体" pitchFamily="2" charset="-122"/>
              </a:rPr>
              <a:t>）</a:t>
            </a:r>
            <a:r>
              <a:rPr lang="en-US" altLang="zh-CN" dirty="0" smtClean="0">
                <a:latin typeface="+mj-lt"/>
                <a:ea typeface="华文楷体" pitchFamily="2" charset="-122"/>
              </a:rPr>
              <a:t>database connection</a:t>
            </a:r>
          </a:p>
          <a:p>
            <a:r>
              <a:rPr lang="en-US" altLang="zh-CN" dirty="0" smtClean="0">
                <a:latin typeface="+mj-lt"/>
                <a:ea typeface="华文楷体" pitchFamily="2" charset="-122"/>
              </a:rPr>
              <a:t>	</a:t>
            </a:r>
            <a:r>
              <a:rPr lang="zh-CN" altLang="en-US" b="0" dirty="0" smtClean="0">
                <a:latin typeface="+mj-lt"/>
                <a:ea typeface="华文楷体" pitchFamily="2" charset="-122"/>
              </a:rPr>
              <a:t>数据库连接对象 </a:t>
            </a:r>
            <a:r>
              <a:rPr lang="en-US" altLang="zh-CN" b="0" dirty="0" smtClean="0">
                <a:latin typeface="+mj-lt"/>
                <a:ea typeface="华文楷体" pitchFamily="2" charset="-122"/>
              </a:rPr>
              <a:t>sqlite3</a:t>
            </a:r>
            <a:r>
              <a:rPr lang="zh-CN" altLang="en-US" b="0" dirty="0" smtClean="0">
                <a:latin typeface="+mj-lt"/>
                <a:ea typeface="华文楷体" pitchFamily="2" charset="-122"/>
              </a:rPr>
              <a:t>，即数据库名。</a:t>
            </a:r>
          </a:p>
          <a:p>
            <a:r>
              <a:rPr lang="en-US" altLang="zh-CN" dirty="0" smtClean="0">
                <a:latin typeface="+mj-lt"/>
                <a:ea typeface="华文楷体" pitchFamily="2" charset="-122"/>
              </a:rPr>
              <a:t>	</a:t>
            </a:r>
            <a:r>
              <a:rPr lang="zh-CN" altLang="en-US" dirty="0" smtClean="0">
                <a:latin typeface="+mj-lt"/>
                <a:ea typeface="华文楷体" pitchFamily="2" charset="-122"/>
              </a:rPr>
              <a:t>（</a:t>
            </a:r>
            <a:r>
              <a:rPr lang="en-US" altLang="zh-CN" dirty="0" smtClean="0">
                <a:latin typeface="+mj-lt"/>
                <a:ea typeface="华文楷体" pitchFamily="2" charset="-122"/>
              </a:rPr>
              <a:t>2</a:t>
            </a:r>
            <a:r>
              <a:rPr lang="zh-CN" altLang="en-US" dirty="0" smtClean="0">
                <a:latin typeface="+mj-lt"/>
                <a:ea typeface="华文楷体" pitchFamily="2" charset="-122"/>
              </a:rPr>
              <a:t>）</a:t>
            </a:r>
            <a:r>
              <a:rPr lang="en-US" altLang="zh-CN" dirty="0" smtClean="0">
                <a:latin typeface="+mj-lt"/>
                <a:ea typeface="华文楷体" pitchFamily="2" charset="-122"/>
              </a:rPr>
              <a:t>prepared statement</a:t>
            </a:r>
          </a:p>
          <a:p>
            <a:r>
              <a:rPr lang="en-US" altLang="zh-CN" dirty="0" smtClean="0">
                <a:latin typeface="+mj-lt"/>
                <a:ea typeface="华文楷体" pitchFamily="2" charset="-122"/>
              </a:rPr>
              <a:t>	</a:t>
            </a:r>
            <a:r>
              <a:rPr lang="zh-CN" altLang="en-US" b="0" dirty="0" smtClean="0">
                <a:latin typeface="+mj-lt"/>
                <a:ea typeface="华文楷体" pitchFamily="2" charset="-122"/>
              </a:rPr>
              <a:t>预声明对象 </a:t>
            </a:r>
            <a:r>
              <a:rPr lang="en-US" altLang="zh-CN" b="0" dirty="0" smtClean="0">
                <a:latin typeface="+mj-lt"/>
                <a:ea typeface="华文楷体" pitchFamily="2" charset="-122"/>
              </a:rPr>
              <a:t>sqlite3_stmt</a:t>
            </a:r>
            <a:r>
              <a:rPr lang="zh-CN" altLang="en-US" b="0" dirty="0" smtClean="0">
                <a:latin typeface="+mj-lt"/>
                <a:ea typeface="华文楷体" pitchFamily="2" charset="-122"/>
              </a:rPr>
              <a:t>，简单理解就是指向 </a:t>
            </a:r>
            <a:r>
              <a:rPr lang="en-US" altLang="zh-CN" b="0" dirty="0" smtClean="0">
                <a:latin typeface="+mj-lt"/>
                <a:ea typeface="华文楷体" pitchFamily="2" charset="-122"/>
              </a:rPr>
              <a:t>SQL </a:t>
            </a:r>
            <a:r>
              <a:rPr lang="zh-CN" altLang="en-US" b="0" dirty="0" smtClean="0">
                <a:latin typeface="+mj-lt"/>
                <a:ea typeface="华文楷体" pitchFamily="2" charset="-122"/>
              </a:rPr>
              <a:t>命令的一个结构。</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sp>
        <p:nvSpPr>
          <p:cNvPr id="6" name="TextBox 5"/>
          <p:cNvSpPr txBox="1"/>
          <p:nvPr/>
        </p:nvSpPr>
        <p:spPr>
          <a:xfrm>
            <a:off x="0" y="857232"/>
            <a:ext cx="9144000" cy="523220"/>
          </a:xfrm>
          <a:prstGeom prst="rect">
            <a:avLst/>
          </a:prstGeom>
          <a:noFill/>
        </p:spPr>
        <p:txBody>
          <a:bodyPr wrap="square" rtlCol="0">
            <a:spAutoFit/>
          </a:bodyPr>
          <a:lstStyle/>
          <a:p>
            <a:r>
              <a:rPr lang="zh-CN" altLang="en-US" sz="2800" dirty="0" smtClean="0">
                <a:latin typeface="+mj-lt"/>
                <a:ea typeface="华文楷体" pitchFamily="2" charset="-122"/>
              </a:rPr>
              <a:t>六个接口</a:t>
            </a:r>
            <a:endParaRPr lang="zh-CN" altLang="en-US" sz="2800" dirty="0">
              <a:latin typeface="+mj-lt"/>
              <a:ea typeface="华文楷体" pitchFamily="2" charset="-122"/>
            </a:endParaRPr>
          </a:p>
        </p:txBody>
      </p:sp>
      <p:graphicFrame>
        <p:nvGraphicFramePr>
          <p:cNvPr id="137219" name="Object 4"/>
          <p:cNvGraphicFramePr>
            <a:graphicFrameLocks noChangeAspect="1"/>
          </p:cNvGraphicFramePr>
          <p:nvPr/>
        </p:nvGraphicFramePr>
        <p:xfrm>
          <a:off x="2500298" y="1428736"/>
          <a:ext cx="5214974" cy="5016937"/>
        </p:xfrm>
        <a:graphic>
          <a:graphicData uri="http://schemas.openxmlformats.org/presentationml/2006/ole">
            <p:oleObj spid="_x0000_s137219" name="Visio" r:id="rId3" imgW="2842560" imgH="2734574" progId="Visio.Drawing.11">
              <p:embed/>
            </p:oleObj>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sp>
        <p:nvSpPr>
          <p:cNvPr id="6" name="TextBox 5"/>
          <p:cNvSpPr txBox="1"/>
          <p:nvPr/>
        </p:nvSpPr>
        <p:spPr>
          <a:xfrm>
            <a:off x="0" y="857232"/>
            <a:ext cx="9144000" cy="4601260"/>
          </a:xfrm>
          <a:prstGeom prst="rect">
            <a:avLst/>
          </a:prstGeom>
          <a:noFill/>
        </p:spPr>
        <p:txBody>
          <a:bodyPr wrap="square" rtlCol="0">
            <a:spAutoFit/>
          </a:bodyPr>
          <a:lstStyle/>
          <a:p>
            <a:r>
              <a:rPr lang="zh-CN" altLang="en-US" sz="2800" dirty="0" smtClean="0">
                <a:latin typeface="+mj-lt"/>
                <a:ea typeface="华文楷体" pitchFamily="2" charset="-122"/>
              </a:rPr>
              <a:t>六个接口的使用步骤</a:t>
            </a:r>
            <a:endParaRPr lang="en-US" altLang="zh-CN" sz="2800" dirty="0" smtClean="0">
              <a:latin typeface="+mj-lt"/>
              <a:ea typeface="华文楷体" pitchFamily="2" charset="-122"/>
            </a:endParaRPr>
          </a:p>
          <a:p>
            <a:endParaRPr lang="en-US" altLang="zh-CN"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a:t>
            </a:r>
            <a:r>
              <a:rPr lang="en-US" altLang="zh-CN" sz="1600" b="0" dirty="0" smtClean="0">
                <a:latin typeface="+mj-lt"/>
                <a:ea typeface="华文楷体" pitchFamily="2" charset="-122"/>
              </a:rPr>
              <a:t>1</a:t>
            </a:r>
            <a:r>
              <a:rPr lang="zh-CN" altLang="en-US" sz="1600" b="0" dirty="0" smtClean="0">
                <a:latin typeface="+mj-lt"/>
                <a:ea typeface="华文楷体" pitchFamily="2" charset="-122"/>
              </a:rPr>
              <a:t>）使用</a:t>
            </a:r>
            <a:r>
              <a:rPr lang="en-US" altLang="zh-CN" sz="1600" b="0" dirty="0" smtClean="0">
                <a:latin typeface="+mj-lt"/>
                <a:ea typeface="华文楷体" pitchFamily="2" charset="-122"/>
              </a:rPr>
              <a:t>sqlite3_open()</a:t>
            </a:r>
            <a:r>
              <a:rPr lang="zh-CN" altLang="en-US" sz="1600" b="0" dirty="0" smtClean="0">
                <a:latin typeface="+mj-lt"/>
                <a:ea typeface="华文楷体" pitchFamily="2" charset="-122"/>
              </a:rPr>
              <a:t>连接一个数据库，一个连接访问多个数据库使用</a:t>
            </a:r>
            <a:r>
              <a:rPr lang="en-US" altLang="zh-CN" sz="1600" b="0" dirty="0" smtClean="0">
                <a:latin typeface="+mj-lt"/>
                <a:ea typeface="华文楷体" pitchFamily="2" charset="-122"/>
              </a:rPr>
              <a:t>attach</a:t>
            </a:r>
            <a:r>
              <a:rPr lang="zh-CN" altLang="en-US" sz="1600" b="0" dirty="0" smtClean="0">
                <a:latin typeface="+mj-lt"/>
                <a:ea typeface="华文楷体" pitchFamily="2" charset="-122"/>
              </a:rPr>
              <a:t>功能。</a:t>
            </a:r>
          </a:p>
          <a:p>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a:t>
            </a:r>
            <a:r>
              <a:rPr lang="en-US" altLang="zh-CN" sz="1600" b="0" dirty="0" smtClean="0">
                <a:latin typeface="+mj-lt"/>
                <a:ea typeface="华文楷体" pitchFamily="2" charset="-122"/>
              </a:rPr>
              <a:t>2</a:t>
            </a:r>
            <a:r>
              <a:rPr lang="zh-CN" altLang="en-US" sz="1600" b="0" dirty="0" smtClean="0">
                <a:latin typeface="+mj-lt"/>
                <a:ea typeface="华文楷体" pitchFamily="2" charset="-122"/>
              </a:rPr>
              <a:t>）使用</a:t>
            </a:r>
            <a:r>
              <a:rPr lang="en-US" altLang="zh-CN" sz="1600" b="0" dirty="0" smtClean="0">
                <a:latin typeface="+mj-lt"/>
                <a:ea typeface="华文楷体" pitchFamily="2" charset="-122"/>
              </a:rPr>
              <a:t>sqlite3_prepare()</a:t>
            </a:r>
            <a:r>
              <a:rPr lang="zh-CN" altLang="en-US" sz="1600" b="0" dirty="0" smtClean="0">
                <a:latin typeface="+mj-lt"/>
                <a:ea typeface="华文楷体" pitchFamily="2" charset="-122"/>
              </a:rPr>
              <a:t>创建</a:t>
            </a:r>
            <a:r>
              <a:rPr lang="en-US" altLang="zh-CN" sz="1600" b="0" dirty="0" smtClean="0">
                <a:latin typeface="+mj-lt"/>
                <a:ea typeface="华文楷体" pitchFamily="2" charset="-122"/>
              </a:rPr>
              <a:t>prepared statement</a:t>
            </a:r>
            <a:r>
              <a:rPr lang="zh-CN" altLang="en-US" sz="1600" b="0" dirty="0" smtClean="0">
                <a:latin typeface="+mj-lt"/>
                <a:ea typeface="华文楷体" pitchFamily="2" charset="-122"/>
              </a:rPr>
              <a:t>对象。</a:t>
            </a:r>
          </a:p>
          <a:p>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a:t>
            </a:r>
            <a:r>
              <a:rPr lang="en-US" altLang="zh-CN" sz="1600" b="0" dirty="0" smtClean="0">
                <a:latin typeface="+mj-lt"/>
                <a:ea typeface="华文楷体" pitchFamily="2" charset="-122"/>
              </a:rPr>
              <a:t>3</a:t>
            </a:r>
            <a:r>
              <a:rPr lang="zh-CN" altLang="en-US" sz="1600" b="0" dirty="0" smtClean="0">
                <a:latin typeface="+mj-lt"/>
                <a:ea typeface="华文楷体" pitchFamily="2" charset="-122"/>
              </a:rPr>
              <a:t>）调用</a:t>
            </a:r>
            <a:r>
              <a:rPr lang="en-US" altLang="zh-CN" sz="1600" b="0" dirty="0" smtClean="0">
                <a:latin typeface="+mj-lt"/>
                <a:ea typeface="华文楷体" pitchFamily="2" charset="-122"/>
              </a:rPr>
              <a:t>sqlite3_step()</a:t>
            </a:r>
            <a:r>
              <a:rPr lang="zh-CN" altLang="en-US" sz="1600" b="0" dirty="0" smtClean="0">
                <a:latin typeface="+mj-lt"/>
                <a:ea typeface="华文楷体" pitchFamily="2" charset="-122"/>
              </a:rPr>
              <a:t>执行</a:t>
            </a:r>
            <a:r>
              <a:rPr lang="en-US" altLang="zh-CN" sz="1600" b="0" dirty="0" smtClean="0">
                <a:latin typeface="+mj-lt"/>
                <a:ea typeface="华文楷体" pitchFamily="2" charset="-122"/>
              </a:rPr>
              <a:t>prepared statement</a:t>
            </a:r>
            <a:r>
              <a:rPr lang="zh-CN" altLang="en-US" sz="1600" b="0" dirty="0" smtClean="0">
                <a:latin typeface="+mj-lt"/>
                <a:ea typeface="华文楷体" pitchFamily="2" charset="-122"/>
              </a:rPr>
              <a:t>一次或多次。</a:t>
            </a:r>
          </a:p>
          <a:p>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a:t>
            </a:r>
            <a:r>
              <a:rPr lang="en-US" altLang="zh-CN" sz="1600" b="0" dirty="0" smtClean="0">
                <a:latin typeface="+mj-lt"/>
                <a:ea typeface="华文楷体" pitchFamily="2" charset="-122"/>
              </a:rPr>
              <a:t>4</a:t>
            </a:r>
            <a:r>
              <a:rPr lang="zh-CN" altLang="en-US" sz="1600" b="0" dirty="0" smtClean="0">
                <a:latin typeface="+mj-lt"/>
                <a:ea typeface="华文楷体" pitchFamily="2" charset="-122"/>
              </a:rPr>
              <a:t>）查询时，在两个</a:t>
            </a:r>
            <a:r>
              <a:rPr lang="en-US" altLang="zh-CN" sz="1600" b="0" dirty="0" smtClean="0">
                <a:latin typeface="+mj-lt"/>
                <a:ea typeface="华文楷体" pitchFamily="2" charset="-122"/>
              </a:rPr>
              <a:t>sqlite3_step()</a:t>
            </a:r>
            <a:r>
              <a:rPr lang="zh-CN" altLang="en-US" sz="1600" b="0" dirty="0" smtClean="0">
                <a:latin typeface="+mj-lt"/>
                <a:ea typeface="华文楷体" pitchFamily="2" charset="-122"/>
              </a:rPr>
              <a:t>调用之间调用</a:t>
            </a:r>
            <a:r>
              <a:rPr lang="en-US" altLang="zh-CN" sz="1600" b="0" dirty="0" smtClean="0">
                <a:latin typeface="+mj-lt"/>
                <a:ea typeface="华文楷体" pitchFamily="2" charset="-122"/>
              </a:rPr>
              <a:t>sqlite3_column()</a:t>
            </a:r>
            <a:r>
              <a:rPr lang="zh-CN" altLang="en-US" sz="1600" b="0" dirty="0" smtClean="0">
                <a:latin typeface="+mj-lt"/>
                <a:ea typeface="华文楷体" pitchFamily="2" charset="-122"/>
              </a:rPr>
              <a:t>解压结果。</a:t>
            </a:r>
          </a:p>
          <a:p>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a:t>
            </a:r>
            <a:r>
              <a:rPr lang="en-US" altLang="zh-CN" sz="1600" b="0" dirty="0" smtClean="0">
                <a:latin typeface="+mj-lt"/>
                <a:ea typeface="华文楷体" pitchFamily="2" charset="-122"/>
              </a:rPr>
              <a:t>5</a:t>
            </a:r>
            <a:r>
              <a:rPr lang="zh-CN" altLang="en-US" sz="1600" b="0" dirty="0" smtClean="0">
                <a:latin typeface="+mj-lt"/>
                <a:ea typeface="华文楷体" pitchFamily="2" charset="-122"/>
              </a:rPr>
              <a:t>）使用</a:t>
            </a:r>
            <a:r>
              <a:rPr lang="en-US" altLang="zh-CN" sz="1600" b="0" dirty="0" smtClean="0">
                <a:latin typeface="+mj-lt"/>
                <a:ea typeface="华文楷体" pitchFamily="2" charset="-122"/>
              </a:rPr>
              <a:t>sqlite3_finalize()</a:t>
            </a:r>
            <a:r>
              <a:rPr lang="zh-CN" altLang="en-US" sz="1600" b="0" dirty="0" smtClean="0">
                <a:latin typeface="+mj-lt"/>
                <a:ea typeface="华文楷体" pitchFamily="2" charset="-122"/>
              </a:rPr>
              <a:t>销毁</a:t>
            </a:r>
            <a:r>
              <a:rPr lang="en-US" altLang="zh-CN" sz="1600" b="0" dirty="0" smtClean="0">
                <a:latin typeface="+mj-lt"/>
                <a:ea typeface="华文楷体" pitchFamily="2" charset="-122"/>
              </a:rPr>
              <a:t>prepared statement</a:t>
            </a:r>
            <a:r>
              <a:rPr lang="zh-CN" altLang="en-US" sz="1600" b="0" dirty="0" smtClean="0">
                <a:latin typeface="+mj-lt"/>
                <a:ea typeface="华文楷体" pitchFamily="2" charset="-122"/>
              </a:rPr>
              <a:t>对象。</a:t>
            </a:r>
          </a:p>
          <a:p>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a:t>
            </a:r>
            <a:r>
              <a:rPr lang="en-US" altLang="zh-CN" sz="1600" b="0" dirty="0" smtClean="0">
                <a:latin typeface="+mj-lt"/>
                <a:ea typeface="华文楷体" pitchFamily="2" charset="-122"/>
              </a:rPr>
              <a:t>6</a:t>
            </a:r>
            <a:r>
              <a:rPr lang="zh-CN" altLang="en-US" sz="1600" b="0" dirty="0" smtClean="0">
                <a:latin typeface="+mj-lt"/>
                <a:ea typeface="华文楷体" pitchFamily="2" charset="-122"/>
              </a:rPr>
              <a:t>）调用</a:t>
            </a:r>
            <a:r>
              <a:rPr lang="en-US" altLang="zh-CN" sz="1600" b="0" dirty="0" smtClean="0">
                <a:latin typeface="+mj-lt"/>
                <a:ea typeface="华文楷体" pitchFamily="2" charset="-122"/>
              </a:rPr>
              <a:t>sqlite3_close()</a:t>
            </a:r>
            <a:r>
              <a:rPr lang="zh-CN" altLang="en-US" sz="1600" b="0" dirty="0" smtClean="0">
                <a:latin typeface="+mj-lt"/>
                <a:ea typeface="华文楷体" pitchFamily="2" charset="-122"/>
              </a:rPr>
              <a:t>关闭数据库连接。</a:t>
            </a:r>
          </a:p>
          <a:p>
            <a:endParaRPr lang="zh-CN" altLang="en-US" dirty="0">
              <a:latin typeface="+mj-lt"/>
              <a:ea typeface="华文楷体" pitchFamily="2"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sp>
        <p:nvSpPr>
          <p:cNvPr id="6" name="TextBox 5"/>
          <p:cNvSpPr txBox="1"/>
          <p:nvPr/>
        </p:nvSpPr>
        <p:spPr>
          <a:xfrm>
            <a:off x="0" y="857232"/>
            <a:ext cx="9144000" cy="523220"/>
          </a:xfrm>
          <a:prstGeom prst="rect">
            <a:avLst/>
          </a:prstGeom>
          <a:noFill/>
        </p:spPr>
        <p:txBody>
          <a:bodyPr wrap="square" rtlCol="0">
            <a:spAutoFit/>
          </a:bodyPr>
          <a:lstStyle/>
          <a:p>
            <a:r>
              <a:rPr lang="zh-CN" altLang="en-US" sz="2800" dirty="0" smtClean="0">
                <a:latin typeface="+mj-lt"/>
                <a:ea typeface="华文楷体" pitchFamily="2" charset="-122"/>
              </a:rPr>
              <a:t>封装接口</a:t>
            </a:r>
            <a:endParaRPr lang="zh-CN" altLang="en-US" sz="2800" dirty="0">
              <a:latin typeface="+mj-lt"/>
              <a:ea typeface="华文楷体" pitchFamily="2" charset="-122"/>
            </a:endParaRPr>
          </a:p>
        </p:txBody>
      </p:sp>
      <p:graphicFrame>
        <p:nvGraphicFramePr>
          <p:cNvPr id="138243" name="Object 5"/>
          <p:cNvGraphicFramePr>
            <a:graphicFrameLocks noChangeAspect="1"/>
          </p:cNvGraphicFramePr>
          <p:nvPr/>
        </p:nvGraphicFramePr>
        <p:xfrm>
          <a:off x="1643042" y="1857364"/>
          <a:ext cx="5665784" cy="4316859"/>
        </p:xfrm>
        <a:graphic>
          <a:graphicData uri="http://schemas.openxmlformats.org/presentationml/2006/ole">
            <p:oleObj spid="_x0000_s138243" name="Visio" r:id="rId4" imgW="2014740" imgH="1535232" progId="Visio.Drawing.11">
              <p:embed/>
            </p:oleObj>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sp>
        <p:nvSpPr>
          <p:cNvPr id="6" name="TextBox 5"/>
          <p:cNvSpPr txBox="1"/>
          <p:nvPr/>
        </p:nvSpPr>
        <p:spPr>
          <a:xfrm>
            <a:off x="0" y="857232"/>
            <a:ext cx="9144000" cy="523220"/>
          </a:xfrm>
          <a:prstGeom prst="rect">
            <a:avLst/>
          </a:prstGeom>
          <a:noFill/>
        </p:spPr>
        <p:txBody>
          <a:bodyPr wrap="square" rtlCol="0">
            <a:spAutoFit/>
          </a:bodyPr>
          <a:lstStyle/>
          <a:p>
            <a:r>
              <a:rPr lang="zh-CN" altLang="en-US" sz="2800" dirty="0" smtClean="0">
                <a:latin typeface="+mj-lt"/>
                <a:ea typeface="华文楷体" pitchFamily="2" charset="-122"/>
              </a:rPr>
              <a:t>多次查询</a:t>
            </a:r>
            <a:endParaRPr lang="zh-CN" altLang="en-US" sz="2800" dirty="0">
              <a:latin typeface="+mj-lt"/>
              <a:ea typeface="华文楷体" pitchFamily="2" charset="-122"/>
            </a:endParaRPr>
          </a:p>
        </p:txBody>
      </p:sp>
      <p:graphicFrame>
        <p:nvGraphicFramePr>
          <p:cNvPr id="139267" name="Object 8"/>
          <p:cNvGraphicFramePr>
            <a:graphicFrameLocks noChangeAspect="1"/>
          </p:cNvGraphicFramePr>
          <p:nvPr/>
        </p:nvGraphicFramePr>
        <p:xfrm>
          <a:off x="428596" y="1714488"/>
          <a:ext cx="3714776" cy="4714908"/>
        </p:xfrm>
        <a:graphic>
          <a:graphicData uri="http://schemas.openxmlformats.org/presentationml/2006/ole">
            <p:oleObj spid="_x0000_s139267" name="Visio" r:id="rId4" imgW="2842560" imgH="3454610" progId="Visio.Drawing.11">
              <p:embed/>
            </p:oleObj>
          </a:graphicData>
        </a:graphic>
      </p:graphicFrame>
      <p:graphicFrame>
        <p:nvGraphicFramePr>
          <p:cNvPr id="8" name="对象 7"/>
          <p:cNvGraphicFramePr>
            <a:graphicFrameLocks noChangeAspect="1"/>
          </p:cNvGraphicFramePr>
          <p:nvPr/>
        </p:nvGraphicFramePr>
        <p:xfrm>
          <a:off x="4143372" y="1714488"/>
          <a:ext cx="4500594" cy="4714908"/>
        </p:xfrm>
        <a:graphic>
          <a:graphicData uri="http://schemas.openxmlformats.org/presentationml/2006/ole">
            <p:oleObj spid="_x0000_s139270" name="Visio" r:id="rId5" imgW="3814560" imgH="3814762" progId="Visio.Drawing.11">
              <p:embed/>
            </p:oleObj>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5"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嵌入式数据库概况</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轻量级的 </a:t>
            </a:r>
            <a:r>
              <a:rPr lang="en-US" altLang="zh-CN" sz="2800" dirty="0" err="1" smtClean="0">
                <a:latin typeface="+mj-lt"/>
                <a:ea typeface="华文楷体" pitchFamily="2" charset="-122"/>
              </a:rPr>
              <a:t>SQLite</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latin typeface="+mj-lt"/>
                <a:ea typeface="华文楷体" pitchFamily="2" charset="-122"/>
              </a:rPr>
              <a:t>SQLite</a:t>
            </a:r>
            <a:r>
              <a:rPr lang="zh-CN" altLang="en-US" sz="2800" dirty="0" smtClean="0">
                <a:latin typeface="+mj-lt"/>
                <a:ea typeface="华文楷体" pitchFamily="2" charset="-122"/>
              </a:rPr>
              <a:t>的</a:t>
            </a:r>
            <a:r>
              <a:rPr lang="en-US" altLang="zh-CN" sz="2800" dirty="0" smtClean="0">
                <a:latin typeface="+mj-lt"/>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en-US" altLang="zh-CN" sz="2800" dirty="0" smtClean="0">
                <a:solidFill>
                  <a:srgbClr val="FF0000"/>
                </a:solidFill>
                <a:ea typeface="华文楷体" pitchFamily="2" charset="-122"/>
              </a:rPr>
              <a:t>SQLite</a:t>
            </a:r>
            <a:r>
              <a:rPr lang="zh-CN" altLang="en-US" sz="2800" dirty="0" smtClean="0">
                <a:solidFill>
                  <a:srgbClr val="FF0000"/>
                </a:solidFill>
                <a:ea typeface="华文楷体" pitchFamily="2" charset="-122"/>
              </a:rPr>
              <a:t>的性能</a:t>
            </a: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chemeClr val="tx1"/>
                </a:solidFill>
                <a:latin typeface="+mj-lt"/>
                <a:ea typeface="华文楷体" pitchFamily="2" charset="-122"/>
              </a:rPr>
              <a:t>参考资料</a:t>
            </a:r>
            <a:endParaRPr lang="zh-CN" altLang="en-US" sz="3200" dirty="0">
              <a:solidFill>
                <a:schemeClr val="tx1"/>
              </a:solidFill>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3485570"/>
          </a:xfrm>
          <a:prstGeom prst="rect">
            <a:avLst/>
          </a:prstGeom>
          <a:noFill/>
        </p:spPr>
        <p:txBody>
          <a:bodyPr wrap="square" rtlCol="0">
            <a:spAutoFit/>
          </a:bodyPr>
          <a:lstStyle/>
          <a:p>
            <a:r>
              <a:rPr lang="zh-CN" altLang="en-US" sz="2800" dirty="0" smtClean="0"/>
              <a:t>测试目的</a:t>
            </a:r>
            <a:endParaRPr lang="en-US" altLang="zh-CN" sz="2800" dirty="0" smtClean="0"/>
          </a:p>
          <a:p>
            <a:endParaRPr lang="en-US" altLang="zh-CN" dirty="0" smtClean="0"/>
          </a:p>
          <a:p>
            <a:r>
              <a:rPr lang="en-US" altLang="zh-CN" dirty="0" smtClean="0"/>
              <a:t>	</a:t>
            </a:r>
            <a:r>
              <a:rPr lang="zh-CN" altLang="en-US" dirty="0" smtClean="0"/>
              <a:t>（</a:t>
            </a:r>
            <a:r>
              <a:rPr lang="en-US" altLang="zh-CN" dirty="0" smtClean="0"/>
              <a:t>1</a:t>
            </a:r>
            <a:r>
              <a:rPr lang="zh-CN" altLang="en-US" dirty="0" smtClean="0"/>
              <a:t>）了解</a:t>
            </a:r>
            <a:r>
              <a:rPr lang="en-US" altLang="zh-CN" dirty="0" err="1" smtClean="0"/>
              <a:t>SQLite</a:t>
            </a:r>
            <a:r>
              <a:rPr lang="zh-CN" altLang="en-US" dirty="0" smtClean="0"/>
              <a:t>文件模式与内存模式的插、查、删、递归速度</a:t>
            </a:r>
            <a:endParaRPr lang="en-US" altLang="zh-CN" dirty="0" smtClean="0"/>
          </a:p>
          <a:p>
            <a:r>
              <a:rPr lang="en-US" altLang="zh-CN" dirty="0" smtClean="0"/>
              <a:t>	</a:t>
            </a:r>
            <a:r>
              <a:rPr lang="zh-CN" altLang="en-US" dirty="0" smtClean="0"/>
              <a:t>（</a:t>
            </a:r>
            <a:r>
              <a:rPr lang="en-US" altLang="zh-CN" dirty="0" smtClean="0"/>
              <a:t>2</a:t>
            </a:r>
            <a:r>
              <a:rPr lang="zh-CN" altLang="en-US" dirty="0" smtClean="0"/>
              <a:t>）了解</a:t>
            </a:r>
            <a:r>
              <a:rPr lang="en-US" altLang="zh-CN" dirty="0" smtClean="0"/>
              <a:t>SQLite</a:t>
            </a:r>
            <a:r>
              <a:rPr lang="zh-CN" altLang="en-US" dirty="0" smtClean="0"/>
              <a:t>文件模式与内存模式的操作稳定性</a:t>
            </a:r>
            <a:endParaRPr lang="en-US" altLang="zh-CN" dirty="0" smtClean="0"/>
          </a:p>
          <a:p>
            <a:endParaRPr lang="en-US" altLang="zh-CN" dirty="0" smtClean="0"/>
          </a:p>
          <a:p>
            <a:r>
              <a:rPr lang="zh-CN" altLang="en-US" sz="2800" dirty="0" smtClean="0"/>
              <a:t>测试项目</a:t>
            </a:r>
            <a:endParaRPr lang="en-US" altLang="zh-CN" sz="2800" dirty="0" smtClean="0"/>
          </a:p>
          <a:p>
            <a:endParaRPr lang="en-US" altLang="zh-CN" dirty="0" smtClean="0"/>
          </a:p>
          <a:p>
            <a:r>
              <a:rPr lang="en-US" altLang="zh-CN" dirty="0" smtClean="0"/>
              <a:t>	</a:t>
            </a:r>
            <a:r>
              <a:rPr lang="zh-CN" altLang="en-US" dirty="0" smtClean="0"/>
              <a:t>（</a:t>
            </a:r>
            <a:r>
              <a:rPr lang="en-US" altLang="zh-CN" dirty="0" smtClean="0"/>
              <a:t>1</a:t>
            </a:r>
            <a:r>
              <a:rPr lang="zh-CN" altLang="en-US" dirty="0" smtClean="0"/>
              <a:t>）</a:t>
            </a:r>
            <a:r>
              <a:rPr lang="en-US" altLang="zh-CN" dirty="0" smtClean="0"/>
              <a:t>SQLite</a:t>
            </a:r>
            <a:r>
              <a:rPr lang="zh-CN" altLang="en-US" dirty="0" smtClean="0"/>
              <a:t>文件模式与内存模式的插、查、删、递归速度测试</a:t>
            </a:r>
            <a:endParaRPr lang="en-US" altLang="zh-CN" dirty="0" smtClean="0"/>
          </a:p>
          <a:p>
            <a:r>
              <a:rPr lang="en-US" altLang="zh-CN" dirty="0" smtClean="0"/>
              <a:t>	</a:t>
            </a:r>
            <a:r>
              <a:rPr lang="zh-CN" altLang="en-US" dirty="0" smtClean="0"/>
              <a:t>（</a:t>
            </a:r>
            <a:r>
              <a:rPr lang="en-US" altLang="zh-CN" dirty="0" smtClean="0"/>
              <a:t>2</a:t>
            </a:r>
            <a:r>
              <a:rPr lang="zh-CN" altLang="en-US" dirty="0" smtClean="0"/>
              <a:t>）</a:t>
            </a:r>
            <a:r>
              <a:rPr lang="en-US" altLang="zh-CN" dirty="0" smtClean="0"/>
              <a:t>SQLite</a:t>
            </a:r>
            <a:r>
              <a:rPr lang="zh-CN" altLang="en-US" dirty="0" smtClean="0"/>
              <a:t>文件模式与内存模式的操作稳定性测试</a:t>
            </a:r>
            <a:endParaRPr lang="zh-CN" alt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6" name="图示 5"/>
          <p:cNvGraphicFramePr/>
          <p:nvPr/>
        </p:nvGraphicFramePr>
        <p:xfrm>
          <a:off x="500034" y="1214423"/>
          <a:ext cx="3286148" cy="78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表格 4"/>
          <p:cNvGraphicFramePr>
            <a:graphicFrameLocks noGrp="1"/>
          </p:cNvGraphicFramePr>
          <p:nvPr/>
        </p:nvGraphicFramePr>
        <p:xfrm>
          <a:off x="571472" y="3143248"/>
          <a:ext cx="3929092" cy="2204720"/>
        </p:xfrm>
        <a:graphic>
          <a:graphicData uri="http://schemas.openxmlformats.org/drawingml/2006/table">
            <a:tbl>
              <a:tblPr firstRow="1" bandRow="1">
                <a:tableStyleId>{5C22544A-7EE6-4342-B048-85BDC9FD1C3A}</a:tableStyleId>
              </a:tblPr>
              <a:tblGrid>
                <a:gridCol w="928695"/>
                <a:gridCol w="1571636"/>
                <a:gridCol w="1428761"/>
              </a:tblGrid>
              <a:tr h="370840">
                <a:tc>
                  <a:txBody>
                    <a:bodyPr/>
                    <a:lstStyle/>
                    <a:p>
                      <a:pPr algn="ctr"/>
                      <a:endParaRPr lang="zh-CN" altLang="en-US" b="1" dirty="0"/>
                    </a:p>
                  </a:txBody>
                  <a:tcPr anchor="ctr">
                    <a:solidFill>
                      <a:schemeClr val="accent1"/>
                    </a:solidFill>
                  </a:tcPr>
                </a:tc>
                <a:tc>
                  <a:txBody>
                    <a:bodyPr/>
                    <a:lstStyle/>
                    <a:p>
                      <a:pPr algn="ctr"/>
                      <a:r>
                        <a:rPr lang="zh-CN" altLang="en-US" dirty="0" smtClean="0"/>
                        <a:t>关系型</a:t>
                      </a:r>
                      <a:endParaRPr lang="zh-CN" altLang="en-US" dirty="0"/>
                    </a:p>
                  </a:txBody>
                  <a:tcPr anchor="ctr">
                    <a:solidFill>
                      <a:schemeClr val="accent1"/>
                    </a:solidFill>
                  </a:tcPr>
                </a:tc>
                <a:tc>
                  <a:txBody>
                    <a:bodyPr/>
                    <a:lstStyle/>
                    <a:p>
                      <a:pPr algn="ctr"/>
                      <a:r>
                        <a:rPr lang="zh-CN" altLang="en-US" dirty="0" smtClean="0"/>
                        <a:t>键值</a:t>
                      </a:r>
                      <a:endParaRPr lang="zh-CN" altLang="en-US" dirty="0"/>
                    </a:p>
                  </a:txBody>
                  <a:tcPr anchor="ctr">
                    <a:solidFill>
                      <a:schemeClr val="accent1"/>
                    </a:solidFill>
                  </a:tcPr>
                </a:tc>
              </a:tr>
              <a:tr h="370840">
                <a:tc>
                  <a:txBody>
                    <a:bodyPr/>
                    <a:lstStyle/>
                    <a:p>
                      <a:pPr algn="ctr"/>
                      <a:r>
                        <a:rPr lang="zh-CN" altLang="en-US" b="1" dirty="0" smtClean="0">
                          <a:solidFill>
                            <a:srgbClr val="080808"/>
                          </a:solidFill>
                        </a:rPr>
                        <a:t>大型</a:t>
                      </a:r>
                      <a:endParaRPr lang="zh-CN" altLang="en-US" b="1" dirty="0">
                        <a:solidFill>
                          <a:srgbClr val="080808"/>
                        </a:solidFill>
                      </a:endParaRPr>
                    </a:p>
                  </a:txBody>
                  <a:tcPr anchor="ctr">
                    <a:solidFill>
                      <a:schemeClr val="accent5">
                        <a:lumMod val="60000"/>
                        <a:lumOff val="40000"/>
                      </a:schemeClr>
                    </a:solidFill>
                  </a:tcPr>
                </a:tc>
                <a:tc>
                  <a:txBody>
                    <a:bodyPr/>
                    <a:lstStyle/>
                    <a:p>
                      <a:r>
                        <a:rPr lang="en-US" altLang="zh-CN" b="0" dirty="0" smtClean="0"/>
                        <a:t>O</a:t>
                      </a:r>
                      <a:r>
                        <a:rPr lang="en-US" b="0" dirty="0" smtClean="0"/>
                        <a:t>racle</a:t>
                      </a:r>
                    </a:p>
                    <a:p>
                      <a:r>
                        <a:rPr lang="en-US" b="0" dirty="0" err="1" smtClean="0"/>
                        <a:t>SQL</a:t>
                      </a:r>
                      <a:r>
                        <a:rPr lang="en-US" altLang="zh-CN" b="0" dirty="0" err="1" smtClean="0"/>
                        <a:t>server</a:t>
                      </a:r>
                      <a:endParaRPr lang="en-US" altLang="zh-CN" b="0" dirty="0" smtClean="0"/>
                    </a:p>
                    <a:p>
                      <a:r>
                        <a:rPr lang="en-US" altLang="zh-CN" b="0" dirty="0" smtClean="0"/>
                        <a:t>A</a:t>
                      </a:r>
                      <a:r>
                        <a:rPr lang="en-US" b="0" dirty="0" smtClean="0"/>
                        <a:t>ccess</a:t>
                      </a:r>
                    </a:p>
                    <a:p>
                      <a:r>
                        <a:rPr lang="en-US" altLang="zh-CN" b="0" dirty="0" smtClean="0"/>
                        <a:t>DB</a:t>
                      </a:r>
                      <a:r>
                        <a:rPr lang="en-US" b="0" dirty="0" smtClean="0"/>
                        <a:t>2</a:t>
                      </a:r>
                    </a:p>
                    <a:p>
                      <a:r>
                        <a:rPr lang="en-US" altLang="zh-CN" b="0" dirty="0" smtClean="0"/>
                        <a:t>S</a:t>
                      </a:r>
                      <a:r>
                        <a:rPr lang="en-US" b="0" dirty="0" smtClean="0"/>
                        <a:t>ybase</a:t>
                      </a:r>
                      <a:endParaRPr lang="zh-CN" altLang="en-US"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en-US" altLang="zh-CN" dirty="0" err="1" smtClean="0"/>
                        <a:t>MongoDB</a:t>
                      </a:r>
                      <a:endParaRPr lang="zh-CN" altLang="en-US"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r>
              <a:tr h="370840">
                <a:tc>
                  <a:txBody>
                    <a:bodyPr/>
                    <a:lstStyle/>
                    <a:p>
                      <a:pPr algn="ctr"/>
                      <a:r>
                        <a:rPr lang="zh-CN" altLang="en-US" b="1" dirty="0" smtClean="0">
                          <a:solidFill>
                            <a:srgbClr val="080808"/>
                          </a:solidFill>
                        </a:rPr>
                        <a:t>轻量级</a:t>
                      </a:r>
                      <a:endParaRPr lang="zh-CN" altLang="en-US" b="1" dirty="0">
                        <a:solidFill>
                          <a:srgbClr val="080808"/>
                        </a:solidFill>
                      </a:endParaRPr>
                    </a:p>
                  </a:txBody>
                  <a:tcPr anchor="ctr">
                    <a:solidFill>
                      <a:schemeClr val="accent5">
                        <a:lumMod val="60000"/>
                        <a:lumOff val="40000"/>
                      </a:schemeClr>
                    </a:solidFill>
                  </a:tcPr>
                </a:tc>
                <a:tc>
                  <a:txBody>
                    <a:bodyPr/>
                    <a:lstStyle/>
                    <a:p>
                      <a:r>
                        <a:rPr lang="en-US" altLang="zh-CN" dirty="0" err="1" smtClean="0"/>
                        <a:t>MySQL</a:t>
                      </a:r>
                      <a:endParaRPr lang="zh-CN" altLang="en-US"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en-US" altLang="zh-CN" dirty="0" smtClean="0"/>
                        <a:t>GDBM</a:t>
                      </a: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r>
            </a:tbl>
          </a:graphicData>
        </a:graphic>
      </p:graphicFrame>
      <p:graphicFrame>
        <p:nvGraphicFramePr>
          <p:cNvPr id="7" name="表格 6"/>
          <p:cNvGraphicFramePr>
            <a:graphicFrameLocks noGrp="1"/>
          </p:cNvGraphicFramePr>
          <p:nvPr/>
        </p:nvGraphicFramePr>
        <p:xfrm>
          <a:off x="5214942" y="2643182"/>
          <a:ext cx="3209094" cy="2748280"/>
        </p:xfrm>
        <a:graphic>
          <a:graphicData uri="http://schemas.openxmlformats.org/drawingml/2006/table">
            <a:tbl>
              <a:tblPr firstRow="1" bandRow="1">
                <a:tableStyleId>{5C22544A-7EE6-4342-B048-85BDC9FD1C3A}</a:tableStyleId>
              </a:tblPr>
              <a:tblGrid>
                <a:gridCol w="1071570"/>
                <a:gridCol w="2137524"/>
              </a:tblGrid>
              <a:tr h="370840">
                <a:tc>
                  <a:txBody>
                    <a:bodyPr/>
                    <a:lstStyle/>
                    <a:p>
                      <a:pPr algn="ctr"/>
                      <a:endParaRPr lang="zh-CN" altLang="en-US" dirty="0"/>
                    </a:p>
                  </a:txBody>
                  <a:tcPr anchor="ctr">
                    <a:solidFill>
                      <a:schemeClr val="accent1"/>
                    </a:solidFill>
                  </a:tcPr>
                </a:tc>
                <a:tc>
                  <a:txBody>
                    <a:bodyPr/>
                    <a:lstStyle/>
                    <a:p>
                      <a:pPr algn="ctr"/>
                      <a:r>
                        <a:rPr lang="zh-CN" altLang="en-US" dirty="0" smtClean="0"/>
                        <a:t>嵌入式</a:t>
                      </a:r>
                      <a:endParaRPr lang="zh-CN" altLang="en-US" dirty="0"/>
                    </a:p>
                  </a:txBody>
                  <a:tcPr anchor="ctr">
                    <a:solidFill>
                      <a:schemeClr val="accent1"/>
                    </a:solidFill>
                  </a:tcPr>
                </a:tc>
              </a:tr>
              <a:tr h="370840">
                <a:tc>
                  <a:txBody>
                    <a:bodyPr/>
                    <a:lstStyle/>
                    <a:p>
                      <a:r>
                        <a:rPr lang="zh-CN" altLang="en-US" b="1" dirty="0" smtClean="0"/>
                        <a:t>大型</a:t>
                      </a:r>
                      <a:endParaRPr lang="zh-CN" altLang="en-US" b="1"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en-US" altLang="zh-CN" b="0" dirty="0" smtClean="0"/>
                        <a:t>Empress</a:t>
                      </a:r>
                    </a:p>
                    <a:p>
                      <a:r>
                        <a:rPr lang="en-US" altLang="zh-CN" b="0" dirty="0" smtClean="0"/>
                        <a:t>Berkeley</a:t>
                      </a:r>
                    </a:p>
                    <a:p>
                      <a:r>
                        <a:rPr lang="en-US" altLang="zh-CN" b="0" dirty="0" smtClean="0"/>
                        <a:t>Progress</a:t>
                      </a:r>
                    </a:p>
                    <a:p>
                      <a:r>
                        <a:rPr lang="en-US" altLang="zh-CN" b="0" dirty="0" err="1" smtClean="0"/>
                        <a:t>OpenBASE</a:t>
                      </a:r>
                      <a:r>
                        <a:rPr lang="en-US" altLang="zh-CN" b="0" dirty="0" smtClean="0"/>
                        <a:t> </a:t>
                      </a:r>
                      <a:r>
                        <a:rPr lang="en-US" altLang="zh-CN" b="0" dirty="0" err="1" smtClean="0"/>
                        <a:t>Lite</a:t>
                      </a:r>
                      <a:endParaRPr lang="en-US" altLang="zh-CN" b="0" dirty="0" smtClean="0"/>
                    </a:p>
                    <a:p>
                      <a:r>
                        <a:rPr lang="en-US" altLang="zh-CN" b="0" dirty="0" err="1" smtClean="0"/>
                        <a:t>eXtreme</a:t>
                      </a:r>
                      <a:r>
                        <a:rPr lang="en-US" altLang="zh-CN" b="0" dirty="0" smtClean="0"/>
                        <a:t> </a:t>
                      </a:r>
                      <a:endParaRPr lang="zh-CN" altLang="en-US"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轻量级</a:t>
                      </a:r>
                      <a:endParaRPr lang="en-US" altLang="zh-CN" b="1" dirty="0" smtClean="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en-US" altLang="zh-CN" b="1" i="0" dirty="0" smtClean="0">
                          <a:solidFill>
                            <a:schemeClr val="tx1"/>
                          </a:solidFill>
                          <a:effectLst>
                            <a:outerShdw blurRad="38100" dist="38100" dir="2700000" algn="tl">
                              <a:srgbClr val="000000">
                                <a:alpha val="43137"/>
                              </a:srgbClr>
                            </a:outerShdw>
                          </a:effectLst>
                        </a:rPr>
                        <a:t>SQLite</a:t>
                      </a:r>
                    </a:p>
                    <a:p>
                      <a:pPr algn="l"/>
                      <a:r>
                        <a:rPr lang="en-US" altLang="zh-CN" dirty="0" err="1" smtClean="0"/>
                        <a:t>MiniSQL</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dirty="0" smtClean="0"/>
                        <a:t>Firebird</a:t>
                      </a: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graphicFrame>
        <p:nvGraphicFramePr>
          <p:cNvPr id="6" name="表格 5"/>
          <p:cNvGraphicFramePr>
            <a:graphicFrameLocks noGrp="1"/>
          </p:cNvGraphicFramePr>
          <p:nvPr/>
        </p:nvGraphicFramePr>
        <p:xfrm>
          <a:off x="642910" y="1714488"/>
          <a:ext cx="7858179" cy="3571897"/>
        </p:xfrm>
        <a:graphic>
          <a:graphicData uri="http://schemas.openxmlformats.org/drawingml/2006/table">
            <a:tbl>
              <a:tblPr/>
              <a:tblGrid>
                <a:gridCol w="916264"/>
                <a:gridCol w="916264"/>
                <a:gridCol w="1288741"/>
                <a:gridCol w="1243164"/>
                <a:gridCol w="1456906"/>
                <a:gridCol w="2036840"/>
              </a:tblGrid>
              <a:tr h="510271">
                <a:tc gridSpan="6">
                  <a:txBody>
                    <a:bodyPr/>
                    <a:lstStyle/>
                    <a:p>
                      <a:pPr indent="267970" algn="ctr">
                        <a:lnSpc>
                          <a:spcPct val="150000"/>
                        </a:lnSpc>
                        <a:spcAft>
                          <a:spcPts val="0"/>
                        </a:spcAft>
                      </a:pPr>
                      <a:r>
                        <a:rPr lang="zh-CN" sz="1600" b="1" kern="100" dirty="0" smtClean="0">
                          <a:latin typeface="+mj-lt"/>
                          <a:ea typeface="华文楷体" pitchFamily="2" charset="-122"/>
                          <a:cs typeface="Times New Roman"/>
                        </a:rPr>
                        <a:t>测试</a:t>
                      </a:r>
                      <a:r>
                        <a:rPr lang="zh-CN" altLang="en-US" sz="1600" b="1" kern="100" dirty="0" smtClean="0">
                          <a:latin typeface="+mj-lt"/>
                          <a:ea typeface="华文楷体" pitchFamily="2" charset="-122"/>
                          <a:cs typeface="Times New Roman"/>
                        </a:rPr>
                        <a:t>样例</a:t>
                      </a:r>
                      <a:endParaRPr lang="zh-CN" sz="1600" kern="100" dirty="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10271">
                <a:tc>
                  <a:txBody>
                    <a:bodyPr/>
                    <a:lstStyle/>
                    <a:p>
                      <a:pPr algn="ctr">
                        <a:lnSpc>
                          <a:spcPct val="150000"/>
                        </a:lnSpc>
                        <a:spcAft>
                          <a:spcPts val="0"/>
                        </a:spcAft>
                      </a:pPr>
                      <a:r>
                        <a:rPr lang="zh-CN" sz="1600" b="1" kern="100">
                          <a:latin typeface="+mj-lt"/>
                          <a:ea typeface="华文楷体" pitchFamily="2" charset="-122"/>
                          <a:cs typeface="Times New Roman"/>
                        </a:rPr>
                        <a:t>字段</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ID(int)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 algn="ctr">
                        <a:lnSpc>
                          <a:spcPct val="150000"/>
                        </a:lnSpc>
                        <a:spcAft>
                          <a:spcPts val="0"/>
                        </a:spcAft>
                      </a:pPr>
                      <a:r>
                        <a:rPr lang="en-US" sz="1600" kern="100">
                          <a:latin typeface="+mj-lt"/>
                          <a:ea typeface="华文楷体" pitchFamily="2" charset="-122"/>
                          <a:cs typeface="Times New Roman"/>
                        </a:rPr>
                        <a:t>ParentID(int)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NAME(text)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GOAL(double)</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NOTE(text)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71">
                <a:tc>
                  <a:txBody>
                    <a:bodyPr/>
                    <a:lstStyle/>
                    <a:p>
                      <a:pPr algn="ctr">
                        <a:lnSpc>
                          <a:spcPct val="150000"/>
                        </a:lnSpc>
                        <a:spcAft>
                          <a:spcPts val="0"/>
                        </a:spcAft>
                      </a:pPr>
                      <a:r>
                        <a:rPr lang="en-US" sz="1600" b="1" kern="100">
                          <a:latin typeface="+mj-lt"/>
                          <a:ea typeface="华文楷体" pitchFamily="2" charset="-122"/>
                          <a:cs typeface="Times New Roman"/>
                        </a:rPr>
                        <a:t>1</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1</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 algn="ctr">
                        <a:lnSpc>
                          <a:spcPct val="150000"/>
                        </a:lnSpc>
                        <a:spcAft>
                          <a:spcPts val="0"/>
                        </a:spcAft>
                      </a:pPr>
                      <a:r>
                        <a:rPr lang="en-US" sz="1600" kern="100">
                          <a:latin typeface="+mj-lt"/>
                          <a:ea typeface="华文楷体" pitchFamily="2" charset="-122"/>
                          <a:cs typeface="Times New Roman"/>
                        </a:rPr>
                        <a:t>2</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Myname</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2.3</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Hello, nice to see you!</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71">
                <a:tc>
                  <a:txBody>
                    <a:bodyPr/>
                    <a:lstStyle/>
                    <a:p>
                      <a:pPr algn="ctr">
                        <a:lnSpc>
                          <a:spcPct val="150000"/>
                        </a:lnSpc>
                        <a:spcAft>
                          <a:spcPts val="0"/>
                        </a:spcAft>
                      </a:pPr>
                      <a:r>
                        <a:rPr lang="en-US" sz="1600" b="1" kern="100">
                          <a:latin typeface="+mj-lt"/>
                          <a:ea typeface="华文楷体" pitchFamily="2" charset="-122"/>
                          <a:cs typeface="Times New Roman"/>
                        </a:rPr>
                        <a:t>2</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2</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 algn="ctr">
                        <a:lnSpc>
                          <a:spcPct val="150000"/>
                        </a:lnSpc>
                        <a:spcAft>
                          <a:spcPts val="0"/>
                        </a:spcAft>
                      </a:pPr>
                      <a:r>
                        <a:rPr lang="en-US" sz="1600" kern="100">
                          <a:latin typeface="+mj-lt"/>
                          <a:ea typeface="华文楷体" pitchFamily="2" charset="-122"/>
                          <a:cs typeface="Times New Roman"/>
                        </a:rPr>
                        <a:t>3</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err="1">
                          <a:latin typeface="+mj-lt"/>
                          <a:ea typeface="华文楷体" pitchFamily="2" charset="-122"/>
                          <a:cs typeface="Times New Roman"/>
                        </a:rPr>
                        <a:t>Myname</a:t>
                      </a:r>
                      <a:endParaRPr lang="zh-CN" sz="1600" kern="100" dirty="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2.3</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Hello, nice to see you!</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71">
                <a:tc>
                  <a:txBody>
                    <a:bodyPr/>
                    <a:lstStyle/>
                    <a:p>
                      <a:pPr algn="ctr">
                        <a:lnSpc>
                          <a:spcPct val="150000"/>
                        </a:lnSpc>
                        <a:spcAft>
                          <a:spcPts val="0"/>
                        </a:spcAft>
                      </a:pPr>
                      <a:r>
                        <a:rPr lang="en-US" sz="1600" b="1" kern="100">
                          <a:latin typeface="+mj-lt"/>
                          <a:ea typeface="华文楷体" pitchFamily="2" charset="-122"/>
                          <a:cs typeface="Times New Roman"/>
                        </a:rPr>
                        <a:t>3</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3</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 algn="ctr">
                        <a:lnSpc>
                          <a:spcPct val="150000"/>
                        </a:lnSpc>
                        <a:spcAft>
                          <a:spcPts val="0"/>
                        </a:spcAft>
                      </a:pPr>
                      <a:r>
                        <a:rPr lang="en-US" sz="1600" kern="100">
                          <a:latin typeface="+mj-lt"/>
                          <a:ea typeface="华文楷体" pitchFamily="2" charset="-122"/>
                          <a:cs typeface="Times New Roman"/>
                        </a:rPr>
                        <a:t>4</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Myname</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2.3</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Hello, nice to see you!</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71">
                <a:tc>
                  <a:txBody>
                    <a:bodyPr/>
                    <a:lstStyle/>
                    <a:p>
                      <a:pPr algn="ctr">
                        <a:lnSpc>
                          <a:spcPct val="150000"/>
                        </a:lnSpc>
                        <a:spcAft>
                          <a:spcPts val="0"/>
                        </a:spcAft>
                      </a:pPr>
                      <a:r>
                        <a:rPr lang="en-US" sz="1600" b="1" kern="100">
                          <a:latin typeface="+mj-lt"/>
                          <a:ea typeface="华文楷体" pitchFamily="2" charset="-122"/>
                          <a:cs typeface="Times New Roman"/>
                        </a:rPr>
                        <a: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 algn="ctr">
                        <a:lnSpc>
                          <a:spcPct val="150000"/>
                        </a:lnSpc>
                        <a:spcAft>
                          <a:spcPts val="0"/>
                        </a:spcAft>
                      </a:pPr>
                      <a:r>
                        <a:rPr lang="en-US" sz="1600" kern="100">
                          <a:latin typeface="+mj-lt"/>
                          <a:ea typeface="华文楷体" pitchFamily="2" charset="-122"/>
                          <a:cs typeface="Times New Roman"/>
                        </a:rPr>
                        <a: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71">
                <a:tc>
                  <a:txBody>
                    <a:bodyPr/>
                    <a:lstStyle/>
                    <a:p>
                      <a:pPr algn="ctr">
                        <a:lnSpc>
                          <a:spcPct val="150000"/>
                        </a:lnSpc>
                        <a:spcAft>
                          <a:spcPts val="0"/>
                        </a:spcAft>
                      </a:pPr>
                      <a:r>
                        <a:rPr lang="en-US" sz="1600" b="1" kern="100">
                          <a:latin typeface="+mj-lt"/>
                          <a:ea typeface="华文楷体" pitchFamily="2" charset="-122"/>
                          <a:cs typeface="Times New Roman"/>
                        </a:rPr>
                        <a:t>1000000</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1000000</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 algn="ctr">
                        <a:lnSpc>
                          <a:spcPct val="150000"/>
                        </a:lnSpc>
                        <a:spcAft>
                          <a:spcPts val="0"/>
                        </a:spcAft>
                      </a:pPr>
                      <a:r>
                        <a:rPr lang="en-US" sz="1600" kern="100">
                          <a:latin typeface="+mj-lt"/>
                          <a:ea typeface="华文楷体" pitchFamily="2" charset="-122"/>
                          <a:cs typeface="Times New Roman"/>
                        </a:rPr>
                        <a:t>0</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Myname</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a:latin typeface="+mj-lt"/>
                          <a:ea typeface="华文楷体" pitchFamily="2" charset="-122"/>
                          <a:cs typeface="Times New Roman"/>
                        </a:rPr>
                        <a:t>2.3</a:t>
                      </a:r>
                      <a:endParaRPr lang="zh-CN" sz="1600" kern="10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latin typeface="+mj-lt"/>
                          <a:ea typeface="华文楷体" pitchFamily="2" charset="-122"/>
                          <a:cs typeface="Times New Roman"/>
                        </a:rPr>
                        <a:t>Hello, nice to see you!</a:t>
                      </a:r>
                      <a:endParaRPr lang="zh-CN" sz="1600" kern="100" dirty="0">
                        <a:latin typeface="+mj-lt"/>
                        <a:ea typeface="华文楷体" pitchFamily="2" charset="-122"/>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0" y="857232"/>
            <a:ext cx="9144000" cy="523220"/>
          </a:xfrm>
          <a:prstGeom prst="rect">
            <a:avLst/>
          </a:prstGeom>
          <a:noFill/>
        </p:spPr>
        <p:txBody>
          <a:bodyPr wrap="square" rtlCol="0">
            <a:spAutoFit/>
          </a:bodyPr>
          <a:lstStyle/>
          <a:p>
            <a:r>
              <a:rPr lang="zh-CN" altLang="en-US" sz="2800" dirty="0" smtClean="0"/>
              <a:t>常规操作性能测试</a:t>
            </a:r>
            <a:endParaRPr lang="zh-CN" altLang="en-US" sz="2800"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6063198"/>
          </a:xfrm>
          <a:prstGeom prst="rect">
            <a:avLst/>
          </a:prstGeom>
          <a:noFill/>
        </p:spPr>
        <p:txBody>
          <a:bodyPr wrap="square" rtlCol="0">
            <a:spAutoFit/>
          </a:bodyPr>
          <a:lstStyle/>
          <a:p>
            <a:r>
              <a:rPr lang="zh-CN" altLang="en-US" sz="2800" dirty="0" smtClean="0"/>
              <a:t>常规操作性能测试</a:t>
            </a:r>
          </a:p>
          <a:p>
            <a:endParaRPr lang="en-US" altLang="zh-CN" dirty="0" smtClean="0">
              <a:latin typeface="+mj-lt"/>
              <a:ea typeface="华文楷体" pitchFamily="2" charset="-122"/>
            </a:endParaRPr>
          </a:p>
          <a:p>
            <a:r>
              <a:rPr lang="en-US" altLang="zh-CN" dirty="0" smtClean="0">
                <a:latin typeface="+mj-lt"/>
                <a:ea typeface="华文楷体" pitchFamily="2" charset="-122"/>
              </a:rPr>
              <a:t>	</a:t>
            </a:r>
            <a:r>
              <a:rPr lang="zh-CN" altLang="en-US" dirty="0" smtClean="0">
                <a:latin typeface="+mj-lt"/>
                <a:ea typeface="华文楷体" pitchFamily="2" charset="-122"/>
              </a:rPr>
              <a:t>测试项目：</a:t>
            </a:r>
            <a:endParaRPr lang="en-US" altLang="zh-CN"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文件模式插入</a:t>
            </a:r>
            <a:r>
              <a:rPr lang="en-US" altLang="zh-CN" b="0" dirty="0" smtClean="0">
                <a:latin typeface="+mj-lt"/>
                <a:ea typeface="华文楷体" pitchFamily="2" charset="-122"/>
              </a:rPr>
              <a:t>100</a:t>
            </a:r>
            <a:r>
              <a:rPr lang="zh-CN" altLang="en-US" b="0" dirty="0" smtClean="0">
                <a:latin typeface="+mj-lt"/>
                <a:ea typeface="华文楷体" pitchFamily="2" charset="-122"/>
              </a:rPr>
              <a:t>万条记录</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内存模式</a:t>
            </a:r>
            <a:r>
              <a:rPr lang="zh-CN" altLang="en-US" b="0" dirty="0" smtClean="0">
                <a:ea typeface="华文楷体" pitchFamily="2" charset="-122"/>
              </a:rPr>
              <a:t>插入</a:t>
            </a:r>
            <a:r>
              <a:rPr lang="en-US" altLang="zh-CN" b="0" dirty="0" smtClean="0">
                <a:ea typeface="华文楷体" pitchFamily="2" charset="-122"/>
              </a:rPr>
              <a:t>100</a:t>
            </a:r>
            <a:r>
              <a:rPr lang="zh-CN" altLang="en-US" b="0" dirty="0" smtClean="0">
                <a:ea typeface="华文楷体" pitchFamily="2" charset="-122"/>
              </a:rPr>
              <a:t>万条记录</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文件模式递归</a:t>
            </a:r>
            <a:r>
              <a:rPr lang="en-US" altLang="zh-CN" b="0" dirty="0" smtClean="0">
                <a:latin typeface="+mj-lt"/>
                <a:ea typeface="华文楷体" pitchFamily="2" charset="-122"/>
              </a:rPr>
              <a:t>100</a:t>
            </a:r>
            <a:r>
              <a:rPr lang="zh-CN" altLang="en-US" b="0" dirty="0" smtClean="0">
                <a:latin typeface="+mj-lt"/>
                <a:ea typeface="华文楷体" pitchFamily="2" charset="-122"/>
              </a:rPr>
              <a:t>万条记录</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内存模式</a:t>
            </a:r>
            <a:r>
              <a:rPr lang="zh-CN" altLang="en-US" b="0" dirty="0" smtClean="0">
                <a:ea typeface="华文楷体" pitchFamily="2" charset="-122"/>
              </a:rPr>
              <a:t>递归</a:t>
            </a:r>
            <a:r>
              <a:rPr lang="en-US" altLang="zh-CN" b="0" dirty="0" smtClean="0">
                <a:ea typeface="华文楷体" pitchFamily="2" charset="-122"/>
              </a:rPr>
              <a:t>100</a:t>
            </a:r>
            <a:r>
              <a:rPr lang="zh-CN" altLang="en-US" b="0" dirty="0" smtClean="0">
                <a:ea typeface="华文楷体" pitchFamily="2" charset="-122"/>
              </a:rPr>
              <a:t>万条记录</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文件模式查询</a:t>
            </a:r>
            <a:r>
              <a:rPr lang="en-US" altLang="zh-CN" b="0" dirty="0" smtClean="0">
                <a:latin typeface="+mj-lt"/>
                <a:ea typeface="华文楷体" pitchFamily="2" charset="-122"/>
              </a:rPr>
              <a:t>1000  </a:t>
            </a:r>
            <a:r>
              <a:rPr lang="zh-CN" altLang="en-US" b="0" dirty="0" smtClean="0">
                <a:latin typeface="+mj-lt"/>
                <a:ea typeface="华文楷体" pitchFamily="2" charset="-122"/>
              </a:rPr>
              <a:t>条记录</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内存模式</a:t>
            </a:r>
            <a:r>
              <a:rPr lang="zh-CN" altLang="en-US" b="0" dirty="0" smtClean="0">
                <a:ea typeface="华文楷体" pitchFamily="2" charset="-122"/>
              </a:rPr>
              <a:t>查询</a:t>
            </a:r>
            <a:r>
              <a:rPr lang="en-US" altLang="zh-CN" b="0" dirty="0" smtClean="0">
                <a:ea typeface="华文楷体" pitchFamily="2" charset="-122"/>
              </a:rPr>
              <a:t>1000  </a:t>
            </a:r>
            <a:r>
              <a:rPr lang="zh-CN" altLang="en-US" b="0" dirty="0" smtClean="0">
                <a:ea typeface="华文楷体" pitchFamily="2" charset="-122"/>
              </a:rPr>
              <a:t>条记录</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文件模式删除</a:t>
            </a:r>
            <a:r>
              <a:rPr lang="en-US" altLang="zh-CN" b="0" dirty="0" smtClean="0">
                <a:latin typeface="+mj-lt"/>
                <a:ea typeface="华文楷体" pitchFamily="2" charset="-122"/>
              </a:rPr>
              <a:t>100</a:t>
            </a:r>
            <a:r>
              <a:rPr lang="zh-CN" altLang="en-US" b="0" dirty="0" smtClean="0">
                <a:latin typeface="+mj-lt"/>
                <a:ea typeface="华文楷体" pitchFamily="2" charset="-122"/>
              </a:rPr>
              <a:t>万条记录</a:t>
            </a:r>
            <a:endParaRPr lang="en-US" altLang="zh-CN" b="0" dirty="0" smtClean="0">
              <a:latin typeface="+mj-lt"/>
              <a:ea typeface="华文楷体" pitchFamily="2" charset="-122"/>
            </a:endParaRPr>
          </a:p>
          <a:p>
            <a:r>
              <a:rPr lang="en-US" altLang="zh-CN" b="0" dirty="0" smtClean="0">
                <a:latin typeface="+mj-lt"/>
                <a:ea typeface="华文楷体" pitchFamily="2" charset="-122"/>
              </a:rPr>
              <a:t>	</a:t>
            </a:r>
            <a:r>
              <a:rPr lang="zh-CN" altLang="en-US" b="0" dirty="0" smtClean="0">
                <a:latin typeface="+mj-lt"/>
                <a:ea typeface="华文楷体" pitchFamily="2" charset="-122"/>
              </a:rPr>
              <a:t>内存模式</a:t>
            </a:r>
            <a:r>
              <a:rPr lang="zh-CN" altLang="en-US" b="0" dirty="0" smtClean="0">
                <a:ea typeface="华文楷体" pitchFamily="2" charset="-122"/>
              </a:rPr>
              <a:t>删除</a:t>
            </a:r>
            <a:r>
              <a:rPr lang="en-US" altLang="zh-CN" b="0" dirty="0" smtClean="0">
                <a:ea typeface="华文楷体" pitchFamily="2" charset="-122"/>
              </a:rPr>
              <a:t>100</a:t>
            </a:r>
            <a:r>
              <a:rPr lang="zh-CN" altLang="en-US" b="0" dirty="0" smtClean="0">
                <a:ea typeface="华文楷体" pitchFamily="2" charset="-122"/>
              </a:rPr>
              <a:t>万条记录</a:t>
            </a:r>
            <a:endParaRPr lang="en-US" altLang="zh-CN" b="0" dirty="0" smtClean="0">
              <a:latin typeface="+mj-lt"/>
              <a:ea typeface="华文楷体" pitchFamily="2" charset="-122"/>
            </a:endParaRPr>
          </a:p>
          <a:p>
            <a:endParaRPr lang="en-US" altLang="zh-CN" dirty="0" smtClean="0">
              <a:latin typeface="+mj-lt"/>
              <a:ea typeface="华文楷体" pitchFamily="2" charset="-122"/>
            </a:endParaRPr>
          </a:p>
          <a:p>
            <a:r>
              <a:rPr lang="en-US" altLang="zh-CN" dirty="0" smtClean="0">
                <a:latin typeface="+mj-lt"/>
                <a:ea typeface="华文楷体" pitchFamily="2" charset="-122"/>
              </a:rPr>
              <a:t>	</a:t>
            </a:r>
            <a:r>
              <a:rPr lang="zh-CN" altLang="en-US" dirty="0" smtClean="0">
                <a:latin typeface="+mj-lt"/>
                <a:ea typeface="华文楷体" pitchFamily="2" charset="-122"/>
              </a:rPr>
              <a:t>测试环境：</a:t>
            </a:r>
            <a:endParaRPr lang="en-US" altLang="zh-CN" dirty="0" smtClean="0">
              <a:latin typeface="+mj-lt"/>
              <a:ea typeface="华文楷体" pitchFamily="2" charset="-122"/>
            </a:endParaRPr>
          </a:p>
          <a:p>
            <a:r>
              <a:rPr lang="en-US" altLang="zh-CN" dirty="0" smtClean="0">
                <a:latin typeface="+mj-lt"/>
                <a:ea typeface="华文楷体" pitchFamily="2" charset="-122"/>
              </a:rPr>
              <a:t>	</a:t>
            </a:r>
            <a:r>
              <a:rPr lang="en-US" altLang="zh-CN" b="0" dirty="0" smtClean="0">
                <a:latin typeface="+mj-lt"/>
                <a:ea typeface="华文楷体" pitchFamily="2" charset="-122"/>
              </a:rPr>
              <a:t>172.18.8.36</a:t>
            </a:r>
          </a:p>
          <a:p>
            <a:endParaRPr lang="en-US" altLang="zh-CN" dirty="0" smtClean="0">
              <a:latin typeface="+mj-lt"/>
              <a:ea typeface="华文楷体" pitchFamily="2" charset="-122"/>
            </a:endParaRPr>
          </a:p>
          <a:p>
            <a:r>
              <a:rPr lang="en-US" altLang="zh-CN" dirty="0" smtClean="0">
                <a:latin typeface="+mj-lt"/>
                <a:ea typeface="华文楷体" pitchFamily="2" charset="-122"/>
              </a:rPr>
              <a:t>	</a:t>
            </a:r>
            <a:r>
              <a:rPr lang="zh-CN" altLang="en-US" dirty="0" smtClean="0">
                <a:latin typeface="+mj-lt"/>
                <a:ea typeface="华文楷体" pitchFamily="2" charset="-122"/>
              </a:rPr>
              <a:t>测试版本：</a:t>
            </a:r>
            <a:endParaRPr lang="en-US" altLang="zh-CN" dirty="0" smtClean="0">
              <a:latin typeface="+mj-lt"/>
              <a:ea typeface="华文楷体" pitchFamily="2" charset="-122"/>
            </a:endParaRPr>
          </a:p>
          <a:p>
            <a:r>
              <a:rPr lang="en-US" altLang="zh-CN" dirty="0" smtClean="0">
                <a:latin typeface="+mj-lt"/>
                <a:ea typeface="华文楷体" pitchFamily="2" charset="-122"/>
              </a:rPr>
              <a:t>	</a:t>
            </a:r>
            <a:r>
              <a:rPr lang="en-US" b="0" dirty="0" err="1" smtClean="0">
                <a:latin typeface="+mj-lt"/>
                <a:ea typeface="华文楷体" pitchFamily="2" charset="-122"/>
              </a:rPr>
              <a:t>SQLite</a:t>
            </a:r>
            <a:r>
              <a:rPr lang="en-US" b="0" dirty="0" smtClean="0">
                <a:latin typeface="+mj-lt"/>
                <a:ea typeface="华文楷体" pitchFamily="2" charset="-122"/>
              </a:rPr>
              <a:t> V3.7.13</a:t>
            </a:r>
            <a:endParaRPr lang="zh-CN" altLang="en-US" b="0" dirty="0" smtClean="0">
              <a:latin typeface="+mj-lt"/>
              <a:ea typeface="华文楷体" pitchFamily="2" charset="-122"/>
            </a:endParaRPr>
          </a:p>
        </p:txBody>
      </p:sp>
      <p:graphicFrame>
        <p:nvGraphicFramePr>
          <p:cNvPr id="227330" name="Object 2"/>
          <p:cNvGraphicFramePr>
            <a:graphicFrameLocks noChangeAspect="1"/>
          </p:cNvGraphicFramePr>
          <p:nvPr/>
        </p:nvGraphicFramePr>
        <p:xfrm>
          <a:off x="4000496" y="1214422"/>
          <a:ext cx="4500563" cy="4714875"/>
        </p:xfrm>
        <a:graphic>
          <a:graphicData uri="http://schemas.openxmlformats.org/presentationml/2006/ole">
            <p:oleObj spid="_x0000_s227330" name="Visio" r:id="rId3" imgW="3814560" imgH="3814762" progId="Visio.Drawing.11">
              <p:embed/>
            </p:oleObj>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523220"/>
          </a:xfrm>
          <a:prstGeom prst="rect">
            <a:avLst/>
          </a:prstGeom>
          <a:noFill/>
        </p:spPr>
        <p:txBody>
          <a:bodyPr wrap="square" rtlCol="0">
            <a:spAutoFit/>
          </a:bodyPr>
          <a:lstStyle/>
          <a:p>
            <a:r>
              <a:rPr lang="zh-CN" altLang="en-US" sz="2800" dirty="0" smtClean="0"/>
              <a:t>常规操作性能测试结果</a:t>
            </a:r>
            <a:endParaRPr lang="en-US" altLang="zh-CN" sz="2800" dirty="0" smtClean="0"/>
          </a:p>
        </p:txBody>
      </p:sp>
      <p:graphicFrame>
        <p:nvGraphicFramePr>
          <p:cNvPr id="6" name="表格 5"/>
          <p:cNvGraphicFramePr>
            <a:graphicFrameLocks noGrp="1"/>
          </p:cNvGraphicFramePr>
          <p:nvPr/>
        </p:nvGraphicFramePr>
        <p:xfrm>
          <a:off x="1428728" y="2357430"/>
          <a:ext cx="6096000" cy="185420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altLang="zh-CN" dirty="0" smtClean="0"/>
                        <a:t>us</a:t>
                      </a:r>
                      <a:endParaRPr lang="zh-CN" altLang="en-US" dirty="0"/>
                    </a:p>
                  </a:txBody>
                  <a:tcPr/>
                </a:tc>
                <a:tc>
                  <a:txBody>
                    <a:bodyPr/>
                    <a:lstStyle/>
                    <a:p>
                      <a:r>
                        <a:rPr lang="zh-CN" altLang="en-US" dirty="0" smtClean="0"/>
                        <a:t>文件</a:t>
                      </a:r>
                      <a:endParaRPr lang="zh-CN" altLang="en-US" dirty="0"/>
                    </a:p>
                  </a:txBody>
                  <a:tcPr/>
                </a:tc>
                <a:tc>
                  <a:txBody>
                    <a:bodyPr/>
                    <a:lstStyle/>
                    <a:p>
                      <a:r>
                        <a:rPr lang="zh-CN" altLang="en-US" dirty="0" smtClean="0"/>
                        <a:t>内存</a:t>
                      </a:r>
                      <a:endParaRPr lang="zh-CN" altLang="en-US" dirty="0"/>
                    </a:p>
                  </a:txBody>
                  <a:tcPr/>
                </a:tc>
                <a:tc>
                  <a:txBody>
                    <a:bodyPr/>
                    <a:lstStyle/>
                    <a:p>
                      <a:r>
                        <a:rPr lang="zh-CN" altLang="en-US" dirty="0" smtClean="0"/>
                        <a:t>比例</a:t>
                      </a:r>
                      <a:endParaRPr lang="zh-CN" altLang="en-US" dirty="0"/>
                    </a:p>
                  </a:txBody>
                  <a:tcPr/>
                </a:tc>
              </a:tr>
              <a:tr h="370840">
                <a:tc>
                  <a:txBody>
                    <a:bodyPr/>
                    <a:lstStyle/>
                    <a:p>
                      <a:r>
                        <a:rPr lang="zh-CN" altLang="en-US" dirty="0" smtClean="0"/>
                        <a:t>插入</a:t>
                      </a:r>
                      <a:endParaRPr lang="zh-CN" altLang="en-US" dirty="0"/>
                    </a:p>
                  </a:txBody>
                  <a:tcPr/>
                </a:tc>
                <a:tc>
                  <a:txBody>
                    <a:bodyPr/>
                    <a:lstStyle/>
                    <a:p>
                      <a:r>
                        <a:rPr lang="en-US" altLang="zh-CN" dirty="0" smtClean="0"/>
                        <a:t>04.44×10^3</a:t>
                      </a:r>
                      <a:endParaRPr lang="zh-CN" altLang="en-US" dirty="0"/>
                    </a:p>
                  </a:txBody>
                  <a:tcPr/>
                </a:tc>
                <a:tc>
                  <a:txBody>
                    <a:bodyPr/>
                    <a:lstStyle/>
                    <a:p>
                      <a:r>
                        <a:rPr lang="en-US" altLang="zh-CN" dirty="0" smtClean="0"/>
                        <a:t>07.71</a:t>
                      </a:r>
                      <a:endParaRPr lang="zh-CN" altLang="en-US" dirty="0"/>
                    </a:p>
                  </a:txBody>
                  <a:tcPr/>
                </a:tc>
                <a:tc>
                  <a:txBody>
                    <a:bodyPr/>
                    <a:lstStyle/>
                    <a:p>
                      <a:r>
                        <a:rPr lang="en-US" altLang="zh-CN" dirty="0" smtClean="0"/>
                        <a:t>576:1</a:t>
                      </a:r>
                      <a:endParaRPr lang="zh-CN" altLang="en-US" dirty="0"/>
                    </a:p>
                  </a:txBody>
                  <a:tcPr/>
                </a:tc>
              </a:tr>
              <a:tr h="370840">
                <a:tc>
                  <a:txBody>
                    <a:bodyPr/>
                    <a:lstStyle/>
                    <a:p>
                      <a:r>
                        <a:rPr lang="zh-CN" altLang="en-US" dirty="0" smtClean="0"/>
                        <a:t>查询</a:t>
                      </a:r>
                      <a:endParaRPr lang="zh-CN" altLang="en-US" dirty="0"/>
                    </a:p>
                  </a:txBody>
                  <a:tcPr/>
                </a:tc>
                <a:tc>
                  <a:txBody>
                    <a:bodyPr/>
                    <a:lstStyle/>
                    <a:p>
                      <a:r>
                        <a:rPr lang="en-US" altLang="zh-CN" dirty="0" smtClean="0"/>
                        <a:t>40.90</a:t>
                      </a:r>
                      <a:endParaRPr lang="zh-CN" altLang="en-US" dirty="0"/>
                    </a:p>
                  </a:txBody>
                  <a:tcPr/>
                </a:tc>
                <a:tc>
                  <a:txBody>
                    <a:bodyPr/>
                    <a:lstStyle/>
                    <a:p>
                      <a:r>
                        <a:rPr lang="en-US" altLang="zh-CN" dirty="0" smtClean="0"/>
                        <a:t>06.37</a:t>
                      </a:r>
                      <a:endParaRPr lang="zh-CN" altLang="en-US" dirty="0"/>
                    </a:p>
                  </a:txBody>
                  <a:tcPr/>
                </a:tc>
                <a:tc>
                  <a:txBody>
                    <a:bodyPr/>
                    <a:lstStyle/>
                    <a:p>
                      <a:r>
                        <a:rPr lang="en-US" altLang="zh-CN" dirty="0" smtClean="0"/>
                        <a:t>6.42:1</a:t>
                      </a:r>
                      <a:endParaRPr lang="zh-CN" altLang="en-US" dirty="0"/>
                    </a:p>
                  </a:txBody>
                  <a:tcPr/>
                </a:tc>
              </a:tr>
              <a:tr h="370840">
                <a:tc>
                  <a:txBody>
                    <a:bodyPr/>
                    <a:lstStyle/>
                    <a:p>
                      <a:r>
                        <a:rPr lang="zh-CN" altLang="en-US" dirty="0" smtClean="0"/>
                        <a:t>删除</a:t>
                      </a:r>
                      <a:endParaRPr lang="zh-CN" altLang="en-US" dirty="0"/>
                    </a:p>
                  </a:txBody>
                  <a:tcPr/>
                </a:tc>
                <a:tc>
                  <a:txBody>
                    <a:bodyPr/>
                    <a:lstStyle/>
                    <a:p>
                      <a:r>
                        <a:rPr lang="en-US" altLang="zh-CN" dirty="0" smtClean="0"/>
                        <a:t>06.04×10^3</a:t>
                      </a:r>
                      <a:endParaRPr lang="zh-CN" altLang="en-US" dirty="0"/>
                    </a:p>
                  </a:txBody>
                  <a:tcPr/>
                </a:tc>
                <a:tc>
                  <a:txBody>
                    <a:bodyPr/>
                    <a:lstStyle/>
                    <a:p>
                      <a:r>
                        <a:rPr lang="en-US" altLang="zh-CN" dirty="0" smtClean="0"/>
                        <a:t>08.27</a:t>
                      </a:r>
                      <a:endParaRPr lang="zh-CN" altLang="en-US" dirty="0"/>
                    </a:p>
                  </a:txBody>
                  <a:tcPr/>
                </a:tc>
                <a:tc>
                  <a:txBody>
                    <a:bodyPr/>
                    <a:lstStyle/>
                    <a:p>
                      <a:r>
                        <a:rPr lang="en-US" altLang="zh-CN" dirty="0" smtClean="0"/>
                        <a:t>729:1</a:t>
                      </a:r>
                      <a:endParaRPr lang="zh-CN" altLang="en-US" dirty="0"/>
                    </a:p>
                  </a:txBody>
                  <a:tcPr/>
                </a:tc>
              </a:tr>
              <a:tr h="370840">
                <a:tc>
                  <a:txBody>
                    <a:bodyPr/>
                    <a:lstStyle/>
                    <a:p>
                      <a:r>
                        <a:rPr lang="zh-CN" altLang="en-US" dirty="0" smtClean="0"/>
                        <a:t>递归</a:t>
                      </a:r>
                      <a:endParaRPr lang="zh-CN" altLang="en-US" dirty="0"/>
                    </a:p>
                  </a:txBody>
                  <a:tcPr/>
                </a:tc>
                <a:tc>
                  <a:txBody>
                    <a:bodyPr/>
                    <a:lstStyle/>
                    <a:p>
                      <a:r>
                        <a:rPr lang="en-US" altLang="zh-CN" dirty="0" smtClean="0"/>
                        <a:t>41.15×10^6</a:t>
                      </a:r>
                      <a:endParaRPr lang="zh-CN" altLang="en-US" dirty="0"/>
                    </a:p>
                  </a:txBody>
                  <a:tcPr/>
                </a:tc>
                <a:tc>
                  <a:txBody>
                    <a:bodyPr/>
                    <a:lstStyle/>
                    <a:p>
                      <a:r>
                        <a:rPr lang="en-US" altLang="zh-CN" dirty="0" smtClean="0"/>
                        <a:t>05.18×10^6</a:t>
                      </a:r>
                      <a:endParaRPr lang="zh-CN" altLang="en-US" dirty="0"/>
                    </a:p>
                  </a:txBody>
                  <a:tcPr/>
                </a:tc>
                <a:tc>
                  <a:txBody>
                    <a:bodyPr/>
                    <a:lstStyle/>
                    <a:p>
                      <a:r>
                        <a:rPr lang="en-US" altLang="zh-CN" dirty="0" smtClean="0"/>
                        <a:t>7.94:1</a:t>
                      </a:r>
                      <a:endParaRPr lang="zh-CN" altLang="en-US" dirty="0"/>
                    </a:p>
                  </a:txBody>
                  <a:tcPr/>
                </a:tc>
              </a:tr>
            </a:tbl>
          </a:graphicData>
        </a:graphic>
      </p:graphicFrame>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5370701"/>
          </a:xfrm>
          <a:prstGeom prst="rect">
            <a:avLst/>
          </a:prstGeom>
          <a:noFill/>
        </p:spPr>
        <p:txBody>
          <a:bodyPr wrap="square" rtlCol="0">
            <a:spAutoFit/>
          </a:bodyPr>
          <a:lstStyle/>
          <a:p>
            <a:r>
              <a:rPr lang="zh-CN" altLang="en-US" sz="2800" dirty="0" smtClean="0"/>
              <a:t>稳定性测试</a:t>
            </a:r>
            <a:endParaRPr lang="en-US" altLang="zh-CN" sz="2800" dirty="0" smtClean="0"/>
          </a:p>
          <a:p>
            <a:endParaRPr lang="en-US" altLang="zh-CN" sz="2800" dirty="0" smtClean="0"/>
          </a:p>
          <a:p>
            <a:r>
              <a:rPr lang="en-US" altLang="zh-CN" sz="2000" b="0" dirty="0" smtClean="0"/>
              <a:t>	</a:t>
            </a:r>
            <a:r>
              <a:rPr lang="zh-CN" altLang="en-US" sz="2000" b="0" dirty="0" smtClean="0"/>
              <a:t>以文件模式分别测试插入、查询、删除与递归在记录量为</a:t>
            </a:r>
            <a:endParaRPr lang="en-US" altLang="zh-CN" sz="2000" b="0" dirty="0" smtClean="0"/>
          </a:p>
          <a:p>
            <a:r>
              <a:rPr lang="en-US" sz="2000" b="0" dirty="0" smtClean="0"/>
              <a:t>	10</a:t>
            </a:r>
            <a:r>
              <a:rPr lang="zh-CN" altLang="en-US" sz="2000" b="0" dirty="0" smtClean="0"/>
              <a:t>万、</a:t>
            </a:r>
            <a:r>
              <a:rPr lang="en-US" sz="2000" b="0" dirty="0" smtClean="0"/>
              <a:t>20</a:t>
            </a:r>
            <a:r>
              <a:rPr lang="zh-CN" altLang="en-US" sz="2000" b="0" dirty="0" smtClean="0"/>
              <a:t>万</a:t>
            </a:r>
            <a:r>
              <a:rPr lang="en-US" sz="2000" b="0" dirty="0" smtClean="0"/>
              <a:t>……100</a:t>
            </a:r>
            <a:r>
              <a:rPr lang="zh-CN" altLang="en-US" sz="2000" b="0" dirty="0" smtClean="0"/>
              <a:t>万的时间性能，</a:t>
            </a:r>
            <a:endParaRPr lang="en-US" altLang="zh-CN" sz="2000" b="0" dirty="0" smtClean="0"/>
          </a:p>
          <a:p>
            <a:r>
              <a:rPr lang="en-US" altLang="zh-CN" sz="2000" b="0" dirty="0" smtClean="0"/>
              <a:t>	</a:t>
            </a:r>
            <a:r>
              <a:rPr lang="zh-CN" altLang="en-US" sz="2000" b="0" dirty="0" smtClean="0"/>
              <a:t>得到大致的时间性能曲线。</a:t>
            </a:r>
            <a:endParaRPr lang="en-US" altLang="zh-CN" sz="2000" b="0" dirty="0" smtClean="0"/>
          </a:p>
          <a:p>
            <a:endParaRPr lang="en-US" altLang="zh-CN" sz="2000" b="0" dirty="0" smtClean="0"/>
          </a:p>
          <a:p>
            <a:r>
              <a:rPr lang="en-US" altLang="zh-CN" sz="2000" b="0" dirty="0" smtClean="0"/>
              <a:t>	</a:t>
            </a:r>
            <a:r>
              <a:rPr lang="zh-CN" altLang="en-US" sz="2000" b="0" dirty="0" smtClean="0"/>
              <a:t>以内存模式分别测试插入、删除与递归在记录量为</a:t>
            </a:r>
            <a:endParaRPr lang="en-US" altLang="zh-CN" sz="2000" b="0" dirty="0" smtClean="0"/>
          </a:p>
          <a:p>
            <a:r>
              <a:rPr lang="en-US" sz="2000" b="0" dirty="0" smtClean="0"/>
              <a:t>	100</a:t>
            </a:r>
            <a:r>
              <a:rPr lang="zh-CN" altLang="en-US" sz="2000" b="0" dirty="0" smtClean="0"/>
              <a:t>万、</a:t>
            </a:r>
            <a:r>
              <a:rPr lang="en-US" sz="2000" b="0" dirty="0" smtClean="0"/>
              <a:t>200</a:t>
            </a:r>
            <a:r>
              <a:rPr lang="zh-CN" altLang="en-US" sz="2000" b="0" dirty="0" smtClean="0"/>
              <a:t>万</a:t>
            </a:r>
            <a:r>
              <a:rPr lang="en-US" sz="2000" b="0" dirty="0" smtClean="0"/>
              <a:t>……1000</a:t>
            </a:r>
            <a:r>
              <a:rPr lang="zh-CN" altLang="en-US" sz="2000" b="0" dirty="0" smtClean="0"/>
              <a:t>万的时间性能各三次，</a:t>
            </a:r>
            <a:endParaRPr lang="en-US" altLang="zh-CN" sz="2000" b="0" dirty="0" smtClean="0"/>
          </a:p>
          <a:p>
            <a:r>
              <a:rPr lang="en-US" altLang="zh-CN" sz="2000" b="0" dirty="0" smtClean="0"/>
              <a:t>	</a:t>
            </a:r>
            <a:r>
              <a:rPr lang="zh-CN" altLang="en-US" sz="2000" b="0" dirty="0" smtClean="0"/>
              <a:t>得到大致的时间性能稳定性曲线。</a:t>
            </a:r>
          </a:p>
          <a:p>
            <a:endParaRPr lang="en-US" altLang="zh-CN" sz="2800" dirty="0" smtClean="0"/>
          </a:p>
          <a:p>
            <a:endParaRPr lang="en-US" altLang="zh-CN" sz="2800" dirty="0" smtClean="0"/>
          </a:p>
          <a:p>
            <a:endParaRPr lang="en-US" altLang="zh-CN" sz="2800" dirty="0" smtClean="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6" name="图片 5"/>
          <p:cNvPicPr/>
          <p:nvPr/>
        </p:nvPicPr>
        <p:blipFill>
          <a:blip r:embed="rId2" cstate="print"/>
          <a:srcRect/>
          <a:stretch>
            <a:fillRect/>
          </a:stretch>
        </p:blipFill>
        <p:spPr bwMode="auto">
          <a:xfrm>
            <a:off x="0" y="857232"/>
            <a:ext cx="9144000" cy="6000768"/>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7"/>
          </a:xfrm>
          <a:prstGeom prst="rect">
            <a:avLst/>
          </a:prstGeom>
          <a:noFill/>
          <a:ln w="9525">
            <a:no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8"/>
          </a:xfrm>
          <a:prstGeom prst="rect">
            <a:avLst/>
          </a:prstGeom>
          <a:noFill/>
          <a:ln w="9525">
            <a:noFill/>
            <a:miter lim="800000"/>
            <a:headEnd/>
            <a:tailEnd/>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8"/>
          </a:xfrm>
          <a:prstGeom prst="rect">
            <a:avLst/>
          </a:prstGeom>
          <a:noFill/>
          <a:ln w="9525">
            <a:noFill/>
            <a:miter lim="800000"/>
            <a:headEnd/>
            <a:tailEnd/>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8"/>
          </a:xfrm>
          <a:prstGeom prst="rect">
            <a:avLst/>
          </a:prstGeom>
          <a:noFill/>
          <a:ln w="9525">
            <a:noFill/>
            <a:miter lim="800000"/>
            <a:headEnd/>
            <a:tailEnd/>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8"/>
          </a:xfrm>
          <a:prstGeom prst="rect">
            <a:avLst/>
          </a:prstGeom>
          <a:noFill/>
          <a:ln w="9525">
            <a:noFill/>
            <a:miter lim="800000"/>
            <a:headEnd/>
            <a:tailEn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4" name="对象 3"/>
          <p:cNvGraphicFramePr>
            <a:graphicFrameLocks noChangeAspect="1"/>
          </p:cNvGraphicFramePr>
          <p:nvPr/>
        </p:nvGraphicFramePr>
        <p:xfrm>
          <a:off x="1142976" y="2214553"/>
          <a:ext cx="6572296" cy="3390733"/>
        </p:xfrm>
        <a:graphic>
          <a:graphicData uri="http://schemas.openxmlformats.org/presentationml/2006/ole">
            <p:oleObj spid="_x0000_s231425" name="Visio" r:id="rId4" imgW="5685660" imgH="2932981" progId="Visio.Drawing.11">
              <p:embed/>
            </p:oleObj>
          </a:graphicData>
        </a:graphic>
      </p:graphicFrame>
      <p:graphicFrame>
        <p:nvGraphicFramePr>
          <p:cNvPr id="6" name="图示 5"/>
          <p:cNvGraphicFramePr/>
          <p:nvPr/>
        </p:nvGraphicFramePr>
        <p:xfrm>
          <a:off x="0" y="5786454"/>
          <a:ext cx="9144000" cy="7858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p:cNvSpPr txBox="1"/>
          <p:nvPr/>
        </p:nvSpPr>
        <p:spPr>
          <a:xfrm>
            <a:off x="357158" y="1142984"/>
            <a:ext cx="3286148" cy="369332"/>
          </a:xfrm>
          <a:prstGeom prst="rect">
            <a:avLst/>
          </a:prstGeom>
          <a:noFill/>
        </p:spPr>
        <p:txBody>
          <a:bodyPr wrap="square" rtlCol="0">
            <a:spAutoFit/>
          </a:bodyPr>
          <a:lstStyle/>
          <a:p>
            <a:r>
              <a:rPr lang="zh-CN" altLang="en-US" dirty="0" smtClean="0">
                <a:solidFill>
                  <a:schemeClr val="bg1"/>
                </a:solidFill>
              </a:rPr>
              <a:t>传统关系型数据库</a:t>
            </a:r>
            <a:endParaRPr lang="zh-CN" altLang="en-US" dirty="0">
              <a:solidFill>
                <a:schemeClr val="bg1"/>
              </a:solidFill>
            </a:endParaRPr>
          </a:p>
        </p:txBody>
      </p:sp>
      <p:graphicFrame>
        <p:nvGraphicFramePr>
          <p:cNvPr id="12" name="图示 11"/>
          <p:cNvGraphicFramePr/>
          <p:nvPr/>
        </p:nvGraphicFramePr>
        <p:xfrm>
          <a:off x="500034" y="1214423"/>
          <a:ext cx="3286148" cy="7858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5"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嵌入式数据库概况</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轻量级的 </a:t>
            </a:r>
            <a:r>
              <a:rPr lang="en-US" altLang="zh-CN" sz="2800" dirty="0" err="1" smtClean="0">
                <a:latin typeface="+mj-lt"/>
                <a:ea typeface="华文楷体" pitchFamily="2" charset="-122"/>
              </a:rPr>
              <a:t>SQLite</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latin typeface="+mj-lt"/>
                <a:ea typeface="华文楷体" pitchFamily="2" charset="-122"/>
              </a:rPr>
              <a:t>SQLite</a:t>
            </a:r>
            <a:r>
              <a:rPr lang="zh-CN" altLang="en-US" sz="2800" dirty="0" smtClean="0">
                <a:latin typeface="+mj-lt"/>
                <a:ea typeface="华文楷体" pitchFamily="2" charset="-122"/>
              </a:rPr>
              <a:t>的</a:t>
            </a:r>
            <a:r>
              <a:rPr lang="en-US" altLang="zh-CN" sz="2800" dirty="0" smtClean="0">
                <a:latin typeface="+mj-lt"/>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en-US" altLang="zh-CN" sz="2800" dirty="0" smtClean="0">
                <a:solidFill>
                  <a:schemeClr val="tx1"/>
                </a:solidFill>
                <a:ea typeface="华文楷体" pitchFamily="2" charset="-122"/>
              </a:rPr>
              <a:t>SQLite</a:t>
            </a:r>
            <a:r>
              <a:rPr lang="zh-CN" altLang="en-US" sz="2800" dirty="0" smtClean="0">
                <a:solidFill>
                  <a:schemeClr val="tx1"/>
                </a:solidFill>
                <a:ea typeface="华文楷体" pitchFamily="2" charset="-122"/>
              </a:rPr>
              <a:t>的性能</a:t>
            </a: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rgbClr val="FF0000"/>
                </a:solidFill>
                <a:latin typeface="+mj-lt"/>
                <a:ea typeface="华文楷体" pitchFamily="2" charset="-122"/>
              </a:rPr>
              <a:t>参考资料</a:t>
            </a:r>
            <a:endParaRPr lang="zh-CN" altLang="en-US" sz="3200" dirty="0">
              <a:solidFill>
                <a:srgbClr val="FF0000"/>
              </a:solidFill>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参考资料</a:t>
            </a:r>
          </a:p>
        </p:txBody>
      </p:sp>
      <p:sp>
        <p:nvSpPr>
          <p:cNvPr id="3" name="TextBox 2"/>
          <p:cNvSpPr txBox="1"/>
          <p:nvPr/>
        </p:nvSpPr>
        <p:spPr>
          <a:xfrm>
            <a:off x="642910" y="1071546"/>
            <a:ext cx="7525939" cy="5563061"/>
          </a:xfrm>
          <a:prstGeom prst="rect">
            <a:avLst/>
          </a:prstGeom>
          <a:noFill/>
        </p:spPr>
        <p:txBody>
          <a:bodyPr wrap="square" rtlCol="0">
            <a:spAutoFit/>
          </a:bodyPr>
          <a:lstStyle/>
          <a:p>
            <a:r>
              <a:rPr lang="zh-CN" altLang="en-US" dirty="0" smtClean="0"/>
              <a:t>关于</a:t>
            </a:r>
            <a:r>
              <a:rPr lang="en-US" altLang="zh-CN" dirty="0" smtClean="0"/>
              <a:t>SQLite</a:t>
            </a:r>
            <a:r>
              <a:rPr lang="zh-CN" altLang="en-US" dirty="0" smtClean="0"/>
              <a:t>的学习资料：</a:t>
            </a:r>
            <a:endParaRPr lang="en-US" altLang="zh-CN" dirty="0" smtClean="0"/>
          </a:p>
          <a:p>
            <a:endParaRPr lang="en-US" altLang="zh-CN" dirty="0" smtClean="0"/>
          </a:p>
          <a:p>
            <a:r>
              <a:rPr lang="en-US" altLang="zh-CN" dirty="0" smtClean="0"/>
              <a:t>1.</a:t>
            </a:r>
            <a:r>
              <a:rPr lang="zh-CN" altLang="en-US" dirty="0" smtClean="0"/>
              <a:t>官网文档</a:t>
            </a:r>
            <a:endParaRPr lang="en-US" altLang="zh-CN" dirty="0" smtClean="0"/>
          </a:p>
          <a:p>
            <a:r>
              <a:rPr lang="en-US" dirty="0" smtClean="0">
                <a:hlinkClick r:id="rId2"/>
              </a:rPr>
              <a:t>http://www.sqlite.org/index.html</a:t>
            </a:r>
            <a:endParaRPr lang="en-US" dirty="0" smtClean="0"/>
          </a:p>
          <a:p>
            <a:endParaRPr lang="en-US" dirty="0" smtClean="0"/>
          </a:p>
          <a:p>
            <a:r>
              <a:rPr lang="en-US" altLang="zh-CN" dirty="0" smtClean="0"/>
              <a:t>2.《SQLite</a:t>
            </a:r>
            <a:r>
              <a:rPr lang="zh-CN" altLang="en-US" dirty="0" smtClean="0"/>
              <a:t>权威指南</a:t>
            </a:r>
            <a:r>
              <a:rPr lang="en-US" altLang="zh-CN" dirty="0" smtClean="0"/>
              <a:t>》</a:t>
            </a:r>
          </a:p>
          <a:p>
            <a:r>
              <a:rPr lang="en-US" altLang="zh-CN" dirty="0" smtClean="0">
                <a:hlinkClick r:id="rId3"/>
              </a:rPr>
              <a:t>http://www.apress.com/</a:t>
            </a:r>
            <a:endParaRPr lang="en-US" altLang="zh-CN" dirty="0" smtClean="0"/>
          </a:p>
          <a:p>
            <a:endParaRPr lang="en-US" altLang="zh-CN" dirty="0" smtClean="0"/>
          </a:p>
          <a:p>
            <a:r>
              <a:rPr lang="en-US" altLang="zh-CN" dirty="0" smtClean="0"/>
              <a:t>3.SQLite</a:t>
            </a:r>
            <a:r>
              <a:rPr lang="zh-CN" altLang="en-US" dirty="0" smtClean="0"/>
              <a:t>中文社区</a:t>
            </a:r>
            <a:endParaRPr lang="en-US" altLang="zh-CN" dirty="0" smtClean="0"/>
          </a:p>
          <a:p>
            <a:r>
              <a:rPr lang="en-US" altLang="zh-CN" dirty="0" smtClean="0">
                <a:hlinkClick r:id="rId4"/>
              </a:rPr>
              <a:t>http://www.sqlite.com.cn/</a:t>
            </a:r>
            <a:endParaRPr lang="en-US" altLang="zh-CN" dirty="0" smtClean="0"/>
          </a:p>
          <a:p>
            <a:endParaRPr lang="en-US" altLang="zh-CN" dirty="0" smtClean="0"/>
          </a:p>
          <a:p>
            <a:r>
              <a:rPr lang="en-US" altLang="zh-CN" dirty="0" smtClean="0"/>
              <a:t>4.SQLite</a:t>
            </a:r>
            <a:r>
              <a:rPr lang="zh-CN" altLang="en-US" dirty="0" smtClean="0"/>
              <a:t>维基</a:t>
            </a:r>
            <a:endParaRPr lang="en-US" altLang="zh-CN" dirty="0" smtClean="0"/>
          </a:p>
          <a:p>
            <a:r>
              <a:rPr lang="en-US" dirty="0" smtClean="0">
                <a:hlinkClick r:id="rId5"/>
              </a:rPr>
              <a:t>http://www.sqlite.org/cvstrac/wiki</a:t>
            </a:r>
            <a:endParaRPr lang="en-US" dirty="0" smtClean="0"/>
          </a:p>
          <a:p>
            <a:endParaRPr lang="en-US" altLang="zh-CN" dirty="0" smtClean="0"/>
          </a:p>
          <a:p>
            <a:r>
              <a:rPr lang="en-US" altLang="zh-CN" dirty="0" smtClean="0"/>
              <a:t>5.</a:t>
            </a:r>
            <a:r>
              <a:rPr lang="zh-CN" altLang="en-US" dirty="0" smtClean="0"/>
              <a:t>博客园</a:t>
            </a:r>
            <a:endParaRPr lang="en-US" altLang="zh-CN" dirty="0" smtClean="0"/>
          </a:p>
          <a:p>
            <a:r>
              <a:rPr lang="en-US" dirty="0" smtClean="0">
                <a:hlinkClick r:id="rId6"/>
              </a:rPr>
              <a:t>http://www.cnblogs.com/stephen-liu74/archive/2012/03/09/2328757.html</a:t>
            </a:r>
            <a:endParaRPr lang="zh-CN" alt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图片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0483" name="Rectangle 3"/>
          <p:cNvSpPr>
            <a:spLocks noChangeArrowheads="1"/>
          </p:cNvSpPr>
          <p:nvPr/>
        </p:nvSpPr>
        <p:spPr bwMode="auto">
          <a:xfrm>
            <a:off x="1476375" y="2349500"/>
            <a:ext cx="6207125" cy="1079500"/>
          </a:xfrm>
          <a:prstGeom prst="rect">
            <a:avLst/>
          </a:prstGeom>
          <a:noFill/>
          <a:ln w="9525">
            <a:noFill/>
            <a:miter lim="800000"/>
            <a:headEnd/>
            <a:tailEnd/>
          </a:ln>
        </p:spPr>
        <p:txBody>
          <a:bodyPr lIns="92075" tIns="46038" rIns="92075" bIns="46038"/>
          <a:lstStyle/>
          <a:p>
            <a:pPr algn="ctr" eaLnBrk="1" hangingPunct="1">
              <a:spcBef>
                <a:spcPct val="0"/>
              </a:spcBef>
              <a:buClrTx/>
              <a:buFontTx/>
              <a:buNone/>
            </a:pPr>
            <a:r>
              <a:rPr lang="zh-CN" altLang="en-US" sz="3200" dirty="0">
                <a:latin typeface="黑体" pitchFamily="2" charset="-122"/>
                <a:ea typeface="黑体" pitchFamily="2" charset="-122"/>
              </a:rPr>
              <a:t>谢谢</a:t>
            </a:r>
          </a:p>
        </p:txBody>
      </p:sp>
      <p:sp>
        <p:nvSpPr>
          <p:cNvPr id="20484" name="Line 5"/>
          <p:cNvSpPr>
            <a:spLocks noChangeShapeType="1"/>
          </p:cNvSpPr>
          <p:nvPr/>
        </p:nvSpPr>
        <p:spPr bwMode="gray">
          <a:xfrm>
            <a:off x="971550" y="1844675"/>
            <a:ext cx="7221538" cy="0"/>
          </a:xfrm>
          <a:prstGeom prst="line">
            <a:avLst/>
          </a:prstGeom>
          <a:noFill/>
          <a:ln w="47625" cmpd="thickThin">
            <a:solidFill>
              <a:schemeClr val="tx1"/>
            </a:solidFill>
            <a:round/>
            <a:headEnd type="none" w="sm" len="sm"/>
            <a:tailEnd type="none" w="sm" len="sm"/>
          </a:ln>
        </p:spPr>
        <p:txBody>
          <a:bodyPr/>
          <a:lstStyle/>
          <a:p>
            <a:endParaRPr lang="zh-CN" altLang="en-US"/>
          </a:p>
        </p:txBody>
      </p:sp>
      <p:sp>
        <p:nvSpPr>
          <p:cNvPr id="20485" name="Line 6"/>
          <p:cNvSpPr>
            <a:spLocks noChangeShapeType="1"/>
          </p:cNvSpPr>
          <p:nvPr/>
        </p:nvSpPr>
        <p:spPr bwMode="gray">
          <a:xfrm>
            <a:off x="960438" y="3644900"/>
            <a:ext cx="7221537" cy="0"/>
          </a:xfrm>
          <a:prstGeom prst="line">
            <a:avLst/>
          </a:prstGeom>
          <a:noFill/>
          <a:ln w="47625" cmpd="thickThin">
            <a:solidFill>
              <a:schemeClr val="tx1"/>
            </a:solidFill>
            <a:round/>
            <a:headEnd type="none" w="sm" len="sm"/>
            <a:tailEnd type="none" w="sm" len="sm"/>
          </a:ln>
        </p:spPr>
        <p:txBody>
          <a:bodyPr/>
          <a:lstStyle/>
          <a:p>
            <a:endParaRPr lang="zh-CN" altLang="en-US"/>
          </a:p>
        </p:txBody>
      </p:sp>
      <p:pic>
        <p:nvPicPr>
          <p:cNvPr id="20486" name="Picture 7" descr="Untitled-1"/>
          <p:cNvPicPr>
            <a:picLocks noChangeAspect="1" noChangeArrowheads="1"/>
          </p:cNvPicPr>
          <p:nvPr/>
        </p:nvPicPr>
        <p:blipFill>
          <a:blip r:embed="rId4" cstate="print"/>
          <a:srcRect l="-1704" t="-3377" r="-1462" b="-3094"/>
          <a:stretch>
            <a:fillRect/>
          </a:stretch>
        </p:blipFill>
        <p:spPr bwMode="auto">
          <a:xfrm>
            <a:off x="8323263" y="73025"/>
            <a:ext cx="744537" cy="712769"/>
          </a:xfrm>
          <a:prstGeom prst="rect">
            <a:avLst/>
          </a:prstGeom>
          <a:solidFill>
            <a:srgbClr val="FFFFFF"/>
          </a:solid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5" name="对象 4"/>
          <p:cNvGraphicFramePr>
            <a:graphicFrameLocks noChangeAspect="1"/>
          </p:cNvGraphicFramePr>
          <p:nvPr/>
        </p:nvGraphicFramePr>
        <p:xfrm>
          <a:off x="2357422" y="2143115"/>
          <a:ext cx="4286280" cy="3516233"/>
        </p:xfrm>
        <a:graphic>
          <a:graphicData uri="http://schemas.openxmlformats.org/presentationml/2006/ole">
            <p:oleObj spid="_x0000_s237571" name="Visio" r:id="rId4" imgW="4399920" imgH="3609346" progId="Visio.Drawing.11">
              <p:embed/>
            </p:oleObj>
          </a:graphicData>
        </a:graphic>
      </p:graphicFrame>
      <p:grpSp>
        <p:nvGrpSpPr>
          <p:cNvPr id="6" name="组合 5"/>
          <p:cNvGrpSpPr/>
          <p:nvPr/>
        </p:nvGrpSpPr>
        <p:grpSpPr>
          <a:xfrm>
            <a:off x="428596" y="1071546"/>
            <a:ext cx="3282941" cy="785817"/>
            <a:chOff x="0" y="0"/>
            <a:chExt cx="3282941" cy="785817"/>
          </a:xfrm>
        </p:grpSpPr>
        <p:sp>
          <p:nvSpPr>
            <p:cNvPr id="7" name="圆角矩形 6"/>
            <p:cNvSpPr/>
            <p:nvPr/>
          </p:nvSpPr>
          <p:spPr>
            <a:xfrm>
              <a:off x="0" y="0"/>
              <a:ext cx="3282941" cy="7858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圆角矩形 4"/>
            <p:cNvSpPr/>
            <p:nvPr/>
          </p:nvSpPr>
          <p:spPr>
            <a:xfrm>
              <a:off x="38360" y="38360"/>
              <a:ext cx="3206221" cy="7090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dirty="0" smtClean="0"/>
                <a:t>键</a:t>
              </a:r>
              <a:r>
                <a:rPr lang="en-US" altLang="zh-CN" sz="2400" dirty="0" smtClean="0"/>
                <a:t>/</a:t>
              </a:r>
              <a:r>
                <a:rPr lang="zh-CN" altLang="en-US" sz="2400" dirty="0" smtClean="0"/>
                <a:t>值</a:t>
              </a:r>
              <a:r>
                <a:rPr lang="zh-CN" altLang="en-US" sz="2400" b="1" kern="1200" dirty="0" smtClean="0"/>
                <a:t>数据库</a:t>
              </a:r>
              <a:endParaRPr lang="en-US" sz="2400" b="1" kern="1200" dirty="0"/>
            </a:p>
          </p:txBody>
        </p:sp>
      </p:grpSp>
      <p:graphicFrame>
        <p:nvGraphicFramePr>
          <p:cNvPr id="9" name="图示 8"/>
          <p:cNvGraphicFramePr/>
          <p:nvPr/>
        </p:nvGraphicFramePr>
        <p:xfrm>
          <a:off x="0" y="5786454"/>
          <a:ext cx="9144000" cy="7858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1" name="直接箭头连接符 10"/>
          <p:cNvCxnSpPr/>
          <p:nvPr/>
        </p:nvCxnSpPr>
        <p:spPr bwMode="auto">
          <a:xfrm rot="5400000" flipH="1" flipV="1">
            <a:off x="2357422" y="5072074"/>
            <a:ext cx="785818" cy="642942"/>
          </a:xfrm>
          <a:prstGeom prst="straightConnector1">
            <a:avLst/>
          </a:prstGeom>
          <a:noFill/>
          <a:ln w="25400" cap="flat" cmpd="sng" algn="ctr">
            <a:gradFill>
              <a:gsLst>
                <a:gs pos="0">
                  <a:srgbClr val="03D4A8"/>
                </a:gs>
                <a:gs pos="25000">
                  <a:srgbClr val="21D6E0"/>
                </a:gs>
                <a:gs pos="75000">
                  <a:srgbClr val="0087E6"/>
                </a:gs>
                <a:gs pos="100000">
                  <a:srgbClr val="005CBF"/>
                </a:gs>
              </a:gsLst>
              <a:lin ang="5400000" scaled="0"/>
            </a:gradFill>
            <a:prstDash val="solid"/>
            <a:round/>
            <a:headEnd type="none" w="med" len="med"/>
            <a:tailEnd type="arrow"/>
          </a:ln>
          <a:effectLst/>
        </p:spPr>
      </p:cxnSp>
      <p:cxnSp>
        <p:nvCxnSpPr>
          <p:cNvPr id="13" name="直接箭头连接符 12"/>
          <p:cNvCxnSpPr/>
          <p:nvPr/>
        </p:nvCxnSpPr>
        <p:spPr bwMode="auto">
          <a:xfrm rot="16200000" flipV="1">
            <a:off x="6107917" y="5250669"/>
            <a:ext cx="571504" cy="500066"/>
          </a:xfrm>
          <a:prstGeom prst="straightConnector1">
            <a:avLst/>
          </a:prstGeom>
          <a:noFill/>
          <a:ln w="25400" cap="flat" cmpd="sng" algn="ctr">
            <a:solidFill>
              <a:schemeClr val="accent6">
                <a:lumMod val="60000"/>
                <a:lumOff val="40000"/>
              </a:schemeClr>
            </a:solidFill>
            <a:prstDash val="solid"/>
            <a:round/>
            <a:headEnd type="none" w="med" len="med"/>
            <a:tailEnd type="arrow"/>
          </a:ln>
          <a:effectLst/>
        </p:spPr>
      </p:cxnSp>
      <p:cxnSp>
        <p:nvCxnSpPr>
          <p:cNvPr id="14" name="直接箭头连接符 13"/>
          <p:cNvCxnSpPr/>
          <p:nvPr/>
        </p:nvCxnSpPr>
        <p:spPr bwMode="auto">
          <a:xfrm rot="16200000" flipV="1">
            <a:off x="2786050" y="3357562"/>
            <a:ext cx="2571768" cy="2428892"/>
          </a:xfrm>
          <a:prstGeom prst="straightConnector1">
            <a:avLst/>
          </a:prstGeom>
          <a:noFill/>
          <a:ln w="25400" cap="flat" cmpd="sng" algn="ctr">
            <a:solidFill>
              <a:srgbClr val="00B050"/>
            </a:solidFill>
            <a:prstDash val="solid"/>
            <a:round/>
            <a:headEnd type="none" w="med" len="med"/>
            <a:tailEnd type="arrow"/>
          </a:ln>
          <a:effectLst/>
        </p:spPr>
      </p:cxnSp>
      <p:cxnSp>
        <p:nvCxnSpPr>
          <p:cNvPr id="15" name="直接箭头连接符 14"/>
          <p:cNvCxnSpPr/>
          <p:nvPr/>
        </p:nvCxnSpPr>
        <p:spPr bwMode="auto">
          <a:xfrm rot="5400000" flipH="1" flipV="1">
            <a:off x="3178959" y="4321975"/>
            <a:ext cx="2143140" cy="785818"/>
          </a:xfrm>
          <a:prstGeom prst="straightConnector1">
            <a:avLst/>
          </a:prstGeom>
          <a:noFill/>
          <a:ln w="25400" cap="flat" cmpd="sng" algn="ctr">
            <a:solidFill>
              <a:schemeClr val="accent1"/>
            </a:solidFill>
            <a:prstDash val="solid"/>
            <a:round/>
            <a:headEnd type="none" w="med" len="med"/>
            <a:tailEnd type="arrow"/>
          </a:ln>
          <a:effectLst/>
        </p:spPr>
      </p:cxnSp>
      <p:sp>
        <p:nvSpPr>
          <p:cNvPr id="20" name="圆角矩形 19"/>
          <p:cNvSpPr/>
          <p:nvPr/>
        </p:nvSpPr>
        <p:spPr bwMode="auto">
          <a:xfrm>
            <a:off x="2428860" y="2857496"/>
            <a:ext cx="4143404" cy="1071570"/>
          </a:xfrm>
          <a:prstGeom prst="roundRect">
            <a:avLst/>
          </a:prstGeom>
          <a:noFill/>
          <a:ln w="254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endParaRPr>
          </a:p>
        </p:txBody>
      </p:sp>
      <p:sp>
        <p:nvSpPr>
          <p:cNvPr id="21" name="圆角矩形 20"/>
          <p:cNvSpPr/>
          <p:nvPr/>
        </p:nvSpPr>
        <p:spPr bwMode="auto">
          <a:xfrm>
            <a:off x="2428860" y="2214554"/>
            <a:ext cx="4143404" cy="3357586"/>
          </a:xfrm>
          <a:prstGeom prst="roundRect">
            <a:avLst/>
          </a:prstGeom>
          <a:noFill/>
          <a:ln w="25400" cap="flat" cmpd="sng" algn="ctr">
            <a:gradFill>
              <a:gsLst>
                <a:gs pos="0">
                  <a:srgbClr val="03D4A8"/>
                </a:gs>
                <a:gs pos="25000">
                  <a:srgbClr val="21D6E0"/>
                </a:gs>
                <a:gs pos="75000">
                  <a:srgbClr val="0087E6"/>
                </a:gs>
                <a:gs pos="100000">
                  <a:srgbClr val="005CBF"/>
                </a:gs>
              </a:gsLst>
              <a:lin ang="5400000" scaled="0"/>
            </a:gra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endParaRPr>
          </a:p>
        </p:txBody>
      </p:sp>
      <p:sp>
        <p:nvSpPr>
          <p:cNvPr id="27" name="圆角矩形 26"/>
          <p:cNvSpPr/>
          <p:nvPr/>
        </p:nvSpPr>
        <p:spPr bwMode="auto">
          <a:xfrm>
            <a:off x="2428860" y="2928934"/>
            <a:ext cx="2071702" cy="785818"/>
          </a:xfrm>
          <a:prstGeom prst="roundRect">
            <a:avLst/>
          </a:prstGeom>
          <a:noFill/>
          <a:ln w="2540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endParaRPr>
          </a:p>
        </p:txBody>
      </p:sp>
      <p:sp>
        <p:nvSpPr>
          <p:cNvPr id="30" name="圆角矩形 29"/>
          <p:cNvSpPr/>
          <p:nvPr/>
        </p:nvSpPr>
        <p:spPr bwMode="auto">
          <a:xfrm>
            <a:off x="4500562" y="4000504"/>
            <a:ext cx="2000264" cy="1500198"/>
          </a:xfrm>
          <a:prstGeom prst="round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6" name="表格 5"/>
          <p:cNvGraphicFramePr>
            <a:graphicFrameLocks noGrp="1"/>
          </p:cNvGraphicFramePr>
          <p:nvPr/>
        </p:nvGraphicFramePr>
        <p:xfrm>
          <a:off x="428596" y="2285992"/>
          <a:ext cx="8286809" cy="3908747"/>
        </p:xfrm>
        <a:graphic>
          <a:graphicData uri="http://schemas.openxmlformats.org/drawingml/2006/table">
            <a:tbl>
              <a:tblPr firstRow="1" bandRow="1">
                <a:tableStyleId>{5C22544A-7EE6-4342-B048-85BDC9FD1C3A}</a:tableStyleId>
              </a:tblPr>
              <a:tblGrid>
                <a:gridCol w="1000132"/>
                <a:gridCol w="3429024"/>
                <a:gridCol w="3857653"/>
              </a:tblGrid>
              <a:tr h="425244">
                <a:tc>
                  <a:txBody>
                    <a:bodyPr/>
                    <a:lstStyle/>
                    <a:p>
                      <a:pPr algn="ctr"/>
                      <a:r>
                        <a:rPr lang="zh-CN" altLang="en-US" b="1" dirty="0" smtClean="0"/>
                        <a:t>对比项</a:t>
                      </a:r>
                      <a:endParaRPr lang="zh-CN" altLang="en-US" b="1" dirty="0"/>
                    </a:p>
                  </a:txBody>
                  <a:tcPr/>
                </a:tc>
                <a:tc>
                  <a:txBody>
                    <a:bodyPr/>
                    <a:lstStyle/>
                    <a:p>
                      <a:pPr algn="ctr"/>
                      <a:r>
                        <a:rPr lang="zh-CN" altLang="en-US" dirty="0" smtClean="0"/>
                        <a:t>关系型数据库</a:t>
                      </a:r>
                      <a:endParaRPr lang="zh-CN" altLang="en-US" dirty="0"/>
                    </a:p>
                  </a:txBody>
                  <a:tcPr/>
                </a:tc>
                <a:tc>
                  <a:txBody>
                    <a:bodyPr/>
                    <a:lstStyle/>
                    <a:p>
                      <a:pPr algn="ctr"/>
                      <a:r>
                        <a:rPr lang="zh-CN" altLang="en-US" dirty="0" smtClean="0"/>
                        <a:t>键</a:t>
                      </a:r>
                      <a:r>
                        <a:rPr lang="en-US" altLang="zh-CN" dirty="0" smtClean="0"/>
                        <a:t>/</a:t>
                      </a:r>
                      <a:r>
                        <a:rPr lang="zh-CN" altLang="en-US" dirty="0" smtClean="0"/>
                        <a:t>值数据库</a:t>
                      </a:r>
                      <a:endParaRPr lang="zh-CN" altLang="en-US" dirty="0"/>
                    </a:p>
                  </a:txBody>
                  <a:tcPr/>
                </a:tc>
              </a:tr>
              <a:tr h="425244">
                <a:tc>
                  <a:txBody>
                    <a:bodyPr/>
                    <a:lstStyle/>
                    <a:p>
                      <a:pPr algn="ctr"/>
                      <a:r>
                        <a:rPr lang="zh-CN" altLang="en-US" b="1" dirty="0" smtClean="0"/>
                        <a:t>概念</a:t>
                      </a:r>
                      <a:endParaRPr lang="zh-CN" altLang="en-US" b="1" dirty="0"/>
                    </a:p>
                  </a:txBody>
                  <a:tcPr/>
                </a:tc>
                <a:tc>
                  <a:txBody>
                    <a:bodyPr/>
                    <a:lstStyle/>
                    <a:p>
                      <a:r>
                        <a:rPr lang="zh-CN" altLang="en-US" dirty="0" smtClean="0"/>
                        <a:t>表（列、行、类型）独立</a:t>
                      </a:r>
                      <a:endParaRPr lang="zh-CN" altLang="en-US" dirty="0"/>
                    </a:p>
                  </a:txBody>
                  <a:tcPr/>
                </a:tc>
                <a:tc>
                  <a:txBody>
                    <a:bodyPr/>
                    <a:lstStyle/>
                    <a:p>
                      <a:r>
                        <a:rPr lang="zh-CN" altLang="en-US" dirty="0" smtClean="0"/>
                        <a:t>域（</a:t>
                      </a:r>
                      <a:r>
                        <a:rPr lang="en-US" altLang="zh-CN" dirty="0" smtClean="0"/>
                        <a:t>key</a:t>
                      </a:r>
                      <a:r>
                        <a:rPr lang="zh-CN" altLang="en-US" dirty="0" smtClean="0"/>
                        <a:t>、</a:t>
                      </a:r>
                      <a:r>
                        <a:rPr lang="en-US" altLang="zh-CN" dirty="0" smtClean="0"/>
                        <a:t>item</a:t>
                      </a:r>
                      <a:r>
                        <a:rPr lang="zh-CN" altLang="en-US" dirty="0" smtClean="0"/>
                        <a:t>、</a:t>
                      </a:r>
                      <a:r>
                        <a:rPr lang="en-US" altLang="zh-CN" dirty="0" smtClean="0"/>
                        <a:t>attributes</a:t>
                      </a:r>
                      <a:r>
                        <a:rPr lang="zh-CN" altLang="en-US" dirty="0" smtClean="0"/>
                        <a:t>）完整</a:t>
                      </a:r>
                      <a:endParaRPr lang="zh-CN" altLang="en-US" dirty="0"/>
                    </a:p>
                  </a:txBody>
                  <a:tcPr/>
                </a:tc>
              </a:tr>
              <a:tr h="1048545">
                <a:tc>
                  <a:txBody>
                    <a:bodyPr/>
                    <a:lstStyle/>
                    <a:p>
                      <a:pPr algn="ctr"/>
                      <a:r>
                        <a:rPr lang="zh-CN" altLang="en-US" b="1" dirty="0" smtClean="0"/>
                        <a:t>定义</a:t>
                      </a:r>
                      <a:endParaRPr lang="zh-CN" altLang="en-US" b="1" dirty="0"/>
                    </a:p>
                  </a:txBody>
                  <a:tcPr/>
                </a:tc>
                <a:tc>
                  <a:txBody>
                    <a:bodyPr/>
                    <a:lstStyle/>
                    <a:p>
                      <a:r>
                        <a:rPr lang="zh-CN" altLang="en-US" dirty="0" smtClean="0"/>
                        <a:t>表的定义</a:t>
                      </a:r>
                      <a:r>
                        <a:rPr lang="en-US" altLang="zh-CN" dirty="0" smtClean="0"/>
                        <a:t>——</a:t>
                      </a:r>
                      <a:r>
                        <a:rPr lang="zh-CN" altLang="en-US" dirty="0" smtClean="0"/>
                        <a:t>模式定义（数据完整性、约束、数据类型）</a:t>
                      </a:r>
                      <a:endParaRPr lang="zh-CN" altLang="en-US" dirty="0"/>
                    </a:p>
                  </a:txBody>
                  <a:tcPr/>
                </a:tc>
                <a:tc>
                  <a:txBody>
                    <a:bodyPr/>
                    <a:lstStyle/>
                    <a:p>
                      <a:r>
                        <a:rPr lang="zh-CN" altLang="en-US" dirty="0" smtClean="0"/>
                        <a:t>不需要（</a:t>
                      </a:r>
                      <a:r>
                        <a:rPr lang="en-US" altLang="zh-CN" dirty="0" smtClean="0"/>
                        <a:t>attributes</a:t>
                      </a:r>
                      <a:r>
                        <a:rPr lang="zh-CN" altLang="en-US" dirty="0" smtClean="0"/>
                        <a:t>统一为</a:t>
                      </a:r>
                      <a:r>
                        <a:rPr lang="en-US" altLang="zh-CN" dirty="0" smtClean="0"/>
                        <a:t>string</a:t>
                      </a:r>
                      <a:r>
                        <a:rPr lang="zh-CN" altLang="en-US" dirty="0" smtClean="0"/>
                        <a:t>或其它简单类型），数据完整性和约束靠应用程序保证</a:t>
                      </a:r>
                      <a:endParaRPr lang="zh-CN" altLang="en-US" dirty="0"/>
                    </a:p>
                  </a:txBody>
                  <a:tcPr/>
                </a:tc>
              </a:tr>
              <a:tr h="425244">
                <a:tc>
                  <a:txBody>
                    <a:bodyPr/>
                    <a:lstStyle/>
                    <a:p>
                      <a:pPr algn="ctr"/>
                      <a:r>
                        <a:rPr lang="zh-CN" altLang="en-US" b="1" dirty="0" smtClean="0"/>
                        <a:t>冗余</a:t>
                      </a:r>
                      <a:endParaRPr lang="zh-CN" altLang="en-US" b="1" dirty="0"/>
                    </a:p>
                  </a:txBody>
                  <a:tcPr/>
                </a:tc>
                <a:tc>
                  <a:txBody>
                    <a:bodyPr/>
                    <a:lstStyle/>
                    <a:p>
                      <a:r>
                        <a:rPr lang="zh-CN" altLang="en-US" dirty="0" smtClean="0"/>
                        <a:t>消除数据冗余</a:t>
                      </a:r>
                      <a:endParaRPr lang="zh-CN" altLang="en-US" dirty="0"/>
                    </a:p>
                  </a:txBody>
                  <a:tcPr/>
                </a:tc>
                <a:tc>
                  <a:txBody>
                    <a:bodyPr/>
                    <a:lstStyle/>
                    <a:p>
                      <a:r>
                        <a:rPr lang="zh-CN" altLang="en-US" dirty="0" smtClean="0"/>
                        <a:t>多个域数据冗余</a:t>
                      </a:r>
                      <a:endParaRPr lang="zh-CN" altLang="en-US" dirty="0"/>
                    </a:p>
                  </a:txBody>
                  <a:tcPr/>
                </a:tc>
              </a:tr>
              <a:tr h="425244">
                <a:tc>
                  <a:txBody>
                    <a:bodyPr/>
                    <a:lstStyle/>
                    <a:p>
                      <a:pPr algn="ctr"/>
                      <a:r>
                        <a:rPr lang="zh-CN" altLang="en-US" b="1" dirty="0" smtClean="0"/>
                        <a:t>联系</a:t>
                      </a:r>
                      <a:endParaRPr lang="zh-CN" altLang="en-US" b="1" dirty="0"/>
                    </a:p>
                  </a:txBody>
                  <a:tcPr/>
                </a:tc>
                <a:tc>
                  <a:txBody>
                    <a:bodyPr/>
                    <a:lstStyle/>
                    <a:p>
                      <a:r>
                        <a:rPr lang="zh-CN" altLang="en-US" dirty="0" smtClean="0"/>
                        <a:t>表与表存在联系</a:t>
                      </a:r>
                      <a:endParaRPr lang="zh-CN" altLang="en-US" dirty="0"/>
                    </a:p>
                  </a:txBody>
                  <a:tcPr/>
                </a:tc>
                <a:tc>
                  <a:txBody>
                    <a:bodyPr/>
                    <a:lstStyle/>
                    <a:p>
                      <a:r>
                        <a:rPr lang="zh-CN" altLang="en-US" dirty="0" smtClean="0"/>
                        <a:t>域与域或域内部没有显式的规定关系</a:t>
                      </a:r>
                      <a:endParaRPr lang="zh-CN" altLang="en-US" dirty="0"/>
                    </a:p>
                  </a:txBody>
                  <a:tcPr/>
                </a:tc>
              </a:tr>
              <a:tr h="733982">
                <a:tc>
                  <a:txBody>
                    <a:bodyPr/>
                    <a:lstStyle/>
                    <a:p>
                      <a:pPr algn="ctr"/>
                      <a:r>
                        <a:rPr lang="zh-CN" altLang="en-US" b="1" dirty="0" smtClean="0"/>
                        <a:t>损耗</a:t>
                      </a:r>
                      <a:endParaRPr lang="zh-CN" altLang="en-US" b="1" dirty="0"/>
                    </a:p>
                  </a:txBody>
                  <a:tcPr/>
                </a:tc>
                <a:tc>
                  <a:txBody>
                    <a:bodyPr/>
                    <a:lstStyle/>
                    <a:p>
                      <a:r>
                        <a:rPr lang="zh-CN" altLang="en-US" dirty="0" smtClean="0"/>
                        <a:t>查询时增加了多表数据连接的消耗</a:t>
                      </a:r>
                      <a:endParaRPr lang="zh-CN" altLang="en-US" dirty="0"/>
                    </a:p>
                  </a:txBody>
                  <a:tcPr/>
                </a:tc>
                <a:tc>
                  <a:txBody>
                    <a:bodyPr/>
                    <a:lstStyle/>
                    <a:p>
                      <a:r>
                        <a:rPr lang="zh-CN" altLang="en-US" dirty="0" smtClean="0"/>
                        <a:t>节省了数据连接的消耗</a:t>
                      </a:r>
                      <a:endParaRPr lang="zh-CN" altLang="en-US" dirty="0"/>
                    </a:p>
                  </a:txBody>
                  <a:tcPr/>
                </a:tc>
              </a:tr>
              <a:tr h="425244">
                <a:tc>
                  <a:txBody>
                    <a:bodyPr/>
                    <a:lstStyle/>
                    <a:p>
                      <a:pPr algn="ctr"/>
                      <a:r>
                        <a:rPr lang="zh-CN" altLang="en-US" b="1" dirty="0" smtClean="0"/>
                        <a:t>查询</a:t>
                      </a:r>
                      <a:endParaRPr lang="zh-CN" altLang="en-US" b="1" dirty="0"/>
                    </a:p>
                  </a:txBody>
                  <a:tcPr/>
                </a:tc>
                <a:tc>
                  <a:txBody>
                    <a:bodyPr/>
                    <a:lstStyle/>
                    <a:p>
                      <a:r>
                        <a:rPr lang="zh-CN" altLang="en-US" dirty="0" smtClean="0"/>
                        <a:t>通过</a:t>
                      </a:r>
                      <a:r>
                        <a:rPr lang="en-US" altLang="zh-CN" dirty="0" smtClean="0"/>
                        <a:t>SQL</a:t>
                      </a:r>
                      <a:r>
                        <a:rPr lang="zh-CN" altLang="en-US" dirty="0" smtClean="0"/>
                        <a:t>查询数据</a:t>
                      </a:r>
                      <a:endParaRPr lang="zh-CN" altLang="en-US" dirty="0"/>
                    </a:p>
                  </a:txBody>
                  <a:tcPr/>
                </a:tc>
                <a:tc>
                  <a:txBody>
                    <a:bodyPr/>
                    <a:lstStyle/>
                    <a:p>
                      <a:r>
                        <a:rPr lang="zh-CN" altLang="en-US" dirty="0" smtClean="0"/>
                        <a:t>通过</a:t>
                      </a:r>
                      <a:r>
                        <a:rPr lang="en-US" altLang="zh-CN" dirty="0" smtClean="0"/>
                        <a:t>API</a:t>
                      </a:r>
                      <a:r>
                        <a:rPr lang="zh-CN" altLang="en-US" dirty="0" smtClean="0"/>
                        <a:t>访问数据</a:t>
                      </a:r>
                      <a:endParaRPr lang="zh-CN" altLang="en-US" dirty="0"/>
                    </a:p>
                  </a:txBody>
                  <a:tcPr/>
                </a:tc>
              </a:tr>
            </a:tbl>
          </a:graphicData>
        </a:graphic>
      </p:graphicFrame>
      <p:grpSp>
        <p:nvGrpSpPr>
          <p:cNvPr id="7" name="组合 6"/>
          <p:cNvGrpSpPr/>
          <p:nvPr/>
        </p:nvGrpSpPr>
        <p:grpSpPr>
          <a:xfrm>
            <a:off x="428596" y="1071546"/>
            <a:ext cx="5286412" cy="785817"/>
            <a:chOff x="0" y="0"/>
            <a:chExt cx="3282941" cy="785817"/>
          </a:xfrm>
        </p:grpSpPr>
        <p:sp>
          <p:nvSpPr>
            <p:cNvPr id="8" name="圆角矩形 7"/>
            <p:cNvSpPr/>
            <p:nvPr/>
          </p:nvSpPr>
          <p:spPr>
            <a:xfrm>
              <a:off x="0" y="0"/>
              <a:ext cx="3282941" cy="7858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圆角矩形 4"/>
            <p:cNvSpPr/>
            <p:nvPr/>
          </p:nvSpPr>
          <p:spPr>
            <a:xfrm>
              <a:off x="38360" y="38360"/>
              <a:ext cx="3206221" cy="7090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zh-CN" altLang="en-US" sz="2400" dirty="0" smtClean="0"/>
                <a:t>关系型数据库与键</a:t>
              </a:r>
              <a:r>
                <a:rPr lang="en-US" sz="2400" dirty="0" smtClean="0"/>
                <a:t>/</a:t>
              </a:r>
              <a:r>
                <a:rPr lang="zh-CN" altLang="en-US" sz="2400" dirty="0" smtClean="0"/>
                <a:t>值数据库的</a:t>
              </a:r>
              <a:r>
                <a:rPr lang="zh-CN" altLang="en-US" sz="2400" dirty="0" smtClean="0"/>
                <a:t>对比</a:t>
              </a:r>
              <a:endParaRPr lang="en-US" sz="2400" dirty="0" smtClean="0"/>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14282" y="1000108"/>
            <a:ext cx="2928958" cy="7858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sp>
        <p:nvSpPr>
          <p:cNvPr id="3" name="TextBox 2"/>
          <p:cNvSpPr txBox="1"/>
          <p:nvPr/>
        </p:nvSpPr>
        <p:spPr>
          <a:xfrm>
            <a:off x="500034" y="1142984"/>
            <a:ext cx="2428860" cy="523220"/>
          </a:xfrm>
          <a:prstGeom prst="rect">
            <a:avLst/>
          </a:prstGeom>
          <a:noFill/>
        </p:spPr>
        <p:txBody>
          <a:bodyPr wrap="square" rtlCol="0">
            <a:spAutoFit/>
          </a:bodyPr>
          <a:lstStyle/>
          <a:p>
            <a:r>
              <a:rPr lang="zh-CN" altLang="en-US" sz="2800" dirty="0" smtClean="0">
                <a:solidFill>
                  <a:schemeClr val="bg1"/>
                </a:solidFill>
                <a:latin typeface="华文楷体" pitchFamily="2" charset="-122"/>
                <a:ea typeface="华文楷体" pitchFamily="2" charset="-122"/>
              </a:rPr>
              <a:t>嵌入式</a:t>
            </a:r>
            <a:r>
              <a:rPr lang="zh-CN" altLang="en-US" sz="2800" dirty="0" smtClean="0">
                <a:solidFill>
                  <a:schemeClr val="bg1"/>
                </a:solidFill>
                <a:latin typeface="华文楷体" pitchFamily="2" charset="-122"/>
                <a:ea typeface="华文楷体" pitchFamily="2" charset="-122"/>
              </a:rPr>
              <a:t>数据库</a:t>
            </a:r>
            <a:endParaRPr lang="en-US" altLang="zh-CN" sz="2000" b="0" dirty="0" smtClean="0">
              <a:solidFill>
                <a:schemeClr val="bg1"/>
              </a:solidFill>
              <a:latin typeface="华文楷体" pitchFamily="2" charset="-122"/>
              <a:ea typeface="华文楷体" pitchFamily="2" charset="-122"/>
            </a:endParaRPr>
          </a:p>
        </p:txBody>
      </p:sp>
      <p:graphicFrame>
        <p:nvGraphicFramePr>
          <p:cNvPr id="5" name="图示 4"/>
          <p:cNvGraphicFramePr/>
          <p:nvPr/>
        </p:nvGraphicFramePr>
        <p:xfrm>
          <a:off x="428596" y="2071678"/>
          <a:ext cx="8286808" cy="4429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48833" name="Object 1"/>
          <p:cNvGraphicFramePr>
            <a:graphicFrameLocks noChangeAspect="1"/>
          </p:cNvGraphicFramePr>
          <p:nvPr/>
        </p:nvGraphicFramePr>
        <p:xfrm>
          <a:off x="3500430" y="1785926"/>
          <a:ext cx="5493290" cy="3429024"/>
        </p:xfrm>
        <a:graphic>
          <a:graphicData uri="http://schemas.openxmlformats.org/presentationml/2006/ole">
            <p:oleObj spid="_x0000_s248833" name="Visio" r:id="rId8" imgW="4837860" imgH="3018706" progId="Visio.Drawing.11">
              <p:embed/>
            </p:oleObj>
          </a:graphicData>
        </a:graphic>
      </p:graphicFrame>
      <p:sp>
        <p:nvSpPr>
          <p:cNvPr id="7" name="TextBox 6"/>
          <p:cNvSpPr txBox="1"/>
          <p:nvPr/>
        </p:nvSpPr>
        <p:spPr>
          <a:xfrm>
            <a:off x="5286380" y="5286388"/>
            <a:ext cx="2071670" cy="369332"/>
          </a:xfrm>
          <a:prstGeom prst="rect">
            <a:avLst/>
          </a:prstGeom>
          <a:noFill/>
        </p:spPr>
        <p:txBody>
          <a:bodyPr wrap="square" rtlCol="0">
            <a:spAutoFit/>
          </a:bodyPr>
          <a:lstStyle/>
          <a:p>
            <a:r>
              <a:rPr lang="en-US" altLang="zh-CN" b="0" dirty="0" smtClean="0">
                <a:latin typeface="华文楷体" pitchFamily="2" charset="-122"/>
                <a:ea typeface="华文楷体" pitchFamily="2" charset="-122"/>
              </a:rPr>
              <a:t>Android</a:t>
            </a:r>
            <a:r>
              <a:rPr lang="zh-CN" altLang="en-US" b="0" dirty="0" smtClean="0">
                <a:latin typeface="华文楷体" pitchFamily="2" charset="-122"/>
                <a:ea typeface="华文楷体" pitchFamily="2" charset="-122"/>
              </a:rPr>
              <a:t>部分协议栈</a:t>
            </a:r>
            <a:endParaRPr lang="en-US" altLang="zh-CN" b="0" dirty="0" smtClean="0">
              <a:latin typeface="华文楷体" pitchFamily="2" charset="-122"/>
              <a:ea typeface="华文楷体"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5"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数据库概况</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rgbClr val="FF0000"/>
                </a:solidFill>
                <a:latin typeface="+mj-lt"/>
                <a:ea typeface="华文楷体" pitchFamily="2" charset="-122"/>
              </a:rPr>
              <a:t>轻量级的 </a:t>
            </a:r>
            <a:r>
              <a:rPr lang="en-US" altLang="zh-CN" sz="2800" dirty="0" smtClean="0">
                <a:solidFill>
                  <a:srgbClr val="FF0000"/>
                </a:solidFill>
                <a:latin typeface="+mj-lt"/>
                <a:ea typeface="华文楷体" pitchFamily="2" charset="-122"/>
              </a:rPr>
              <a:t>SQLite</a:t>
            </a:r>
            <a:endParaRPr lang="en-US" altLang="zh-CN" sz="2800" dirty="0">
              <a:solidFill>
                <a:srgbClr val="FF0000"/>
              </a:solidFill>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ea typeface="华文楷体" pitchFamily="2" charset="-122"/>
              </a:rPr>
              <a:t>SQLite</a:t>
            </a:r>
            <a:r>
              <a:rPr lang="zh-CN" altLang="en-US" sz="2800" dirty="0" smtClean="0">
                <a:ea typeface="华文楷体" pitchFamily="2" charset="-122"/>
              </a:rPr>
              <a:t>的</a:t>
            </a:r>
            <a:r>
              <a:rPr lang="en-US" altLang="zh-CN" sz="2800" dirty="0" smtClean="0">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ea typeface="华文楷体" pitchFamily="2" charset="-122"/>
            </a:endParaRPr>
          </a:p>
          <a:p>
            <a:pPr marL="749300" lvl="1" indent="-292100">
              <a:buClr>
                <a:srgbClr val="0066CC"/>
              </a:buClr>
              <a:buFont typeface="Wingdings" pitchFamily="2" charset="2"/>
              <a:buChar char="p"/>
            </a:pPr>
            <a:r>
              <a:rPr lang="en-US" altLang="zh-CN" sz="2800" dirty="0" smtClean="0">
                <a:solidFill>
                  <a:schemeClr val="tx1"/>
                </a:solidFill>
                <a:ea typeface="华文楷体" pitchFamily="2" charset="-122"/>
              </a:rPr>
              <a:t>SQLite</a:t>
            </a:r>
            <a:r>
              <a:rPr lang="zh-CN" altLang="en-US" sz="2800" dirty="0" smtClean="0">
                <a:solidFill>
                  <a:schemeClr val="tx1"/>
                </a:solidFill>
                <a:ea typeface="华文楷体" pitchFamily="2" charset="-122"/>
              </a:rPr>
              <a:t>的性能</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参考资料</a:t>
            </a:r>
            <a:endParaRPr lang="zh-CN" altLang="en-US" sz="3200" dirty="0">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ransition/>
</p:sld>
</file>

<file path=ppt/theme/theme1.xml><?xml version="1.0" encoding="utf-8"?>
<a:theme xmlns:a="http://schemas.openxmlformats.org/drawingml/2006/main" name="HeJun0301">
  <a:themeElements>
    <a:clrScheme name="">
      <a:dk1>
        <a:srgbClr val="000000"/>
      </a:dk1>
      <a:lt1>
        <a:srgbClr val="FFFFFF"/>
      </a:lt1>
      <a:dk2>
        <a:srgbClr val="0A3A80"/>
      </a:dk2>
      <a:lt2>
        <a:srgbClr val="919191"/>
      </a:lt2>
      <a:accent1>
        <a:srgbClr val="A4001E"/>
      </a:accent1>
      <a:accent2>
        <a:srgbClr val="7D7D00"/>
      </a:accent2>
      <a:accent3>
        <a:srgbClr val="FFFFFF"/>
      </a:accent3>
      <a:accent4>
        <a:srgbClr val="000000"/>
      </a:accent4>
      <a:accent5>
        <a:srgbClr val="CFAAAB"/>
      </a:accent5>
      <a:accent6>
        <a:srgbClr val="717100"/>
      </a:accent6>
      <a:hlink>
        <a:srgbClr val="67A0F3"/>
      </a:hlink>
      <a:folHlink>
        <a:srgbClr val="CECECE"/>
      </a:folHlink>
    </a:clrScheme>
    <a:fontScheme name="HeJun0301">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HeJun03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eJun03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eJun03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eJun03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eJun03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eJun03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eJun03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FolderMaker Templates">
  <a:themeElements>
    <a:clrScheme name="">
      <a:dk1>
        <a:srgbClr val="000000"/>
      </a:dk1>
      <a:lt1>
        <a:srgbClr val="FFFFFF"/>
      </a:lt1>
      <a:dk2>
        <a:srgbClr val="0A3A80"/>
      </a:dk2>
      <a:lt2>
        <a:srgbClr val="919191"/>
      </a:lt2>
      <a:accent1>
        <a:srgbClr val="A4001E"/>
      </a:accent1>
      <a:accent2>
        <a:srgbClr val="7D7D00"/>
      </a:accent2>
      <a:accent3>
        <a:srgbClr val="FFFFFF"/>
      </a:accent3>
      <a:accent4>
        <a:srgbClr val="000000"/>
      </a:accent4>
      <a:accent5>
        <a:srgbClr val="CFAAAB"/>
      </a:accent5>
      <a:accent6>
        <a:srgbClr val="717100"/>
      </a:accent6>
      <a:hlink>
        <a:srgbClr val="67A0F3"/>
      </a:hlink>
      <a:folHlink>
        <a:srgbClr val="CECECE"/>
      </a:folHlink>
    </a:clrScheme>
    <a:fontScheme name="1_FolderMaker Templates">
      <a:majorFont>
        <a:latin typeface="Times New Roman"/>
        <a:ea typeface="楷体_GB2312"/>
        <a:cs typeface="Arial"/>
      </a:majorFont>
      <a:minorFont>
        <a:latin typeface="Times New Roman"/>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FolderMaker Templat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FolderMaker Templat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FolderMaker Templat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FolderMaker Templat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FolderMaker Templat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FolderMaker Templat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FolderMaker Templat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FolderMaker Templates">
  <a:themeElements>
    <a:clrScheme name="">
      <a:dk1>
        <a:srgbClr val="000000"/>
      </a:dk1>
      <a:lt1>
        <a:srgbClr val="FFFFFF"/>
      </a:lt1>
      <a:dk2>
        <a:srgbClr val="0A3A80"/>
      </a:dk2>
      <a:lt2>
        <a:srgbClr val="919191"/>
      </a:lt2>
      <a:accent1>
        <a:srgbClr val="A4001E"/>
      </a:accent1>
      <a:accent2>
        <a:srgbClr val="7D7D00"/>
      </a:accent2>
      <a:accent3>
        <a:srgbClr val="FFFFFF"/>
      </a:accent3>
      <a:accent4>
        <a:srgbClr val="000000"/>
      </a:accent4>
      <a:accent5>
        <a:srgbClr val="CFAAAB"/>
      </a:accent5>
      <a:accent6>
        <a:srgbClr val="717100"/>
      </a:accent6>
      <a:hlink>
        <a:srgbClr val="67A0F3"/>
      </a:hlink>
      <a:folHlink>
        <a:srgbClr val="CECECE"/>
      </a:folHlink>
    </a:clrScheme>
    <a:fontScheme name="2_FolderMaker Templates">
      <a:majorFont>
        <a:latin typeface="Times New Roman"/>
        <a:ea typeface="楷体_GB2312"/>
        <a:cs typeface="Arial"/>
      </a:majorFont>
      <a:minorFont>
        <a:latin typeface="Times New Roman"/>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2_FolderMaker Templat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FolderMaker Templat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FolderMaker Templat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FolderMaker Templat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FolderMaker Templat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FolderMaker Templat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FolderMaker Templat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FolderMaker Templates">
  <a:themeElements>
    <a:clrScheme name="">
      <a:dk1>
        <a:srgbClr val="000000"/>
      </a:dk1>
      <a:lt1>
        <a:srgbClr val="FFFFFF"/>
      </a:lt1>
      <a:dk2>
        <a:srgbClr val="0A3A80"/>
      </a:dk2>
      <a:lt2>
        <a:srgbClr val="919191"/>
      </a:lt2>
      <a:accent1>
        <a:srgbClr val="A4001E"/>
      </a:accent1>
      <a:accent2>
        <a:srgbClr val="7D7D00"/>
      </a:accent2>
      <a:accent3>
        <a:srgbClr val="FFFFFF"/>
      </a:accent3>
      <a:accent4>
        <a:srgbClr val="000000"/>
      </a:accent4>
      <a:accent5>
        <a:srgbClr val="CFAAAB"/>
      </a:accent5>
      <a:accent6>
        <a:srgbClr val="717100"/>
      </a:accent6>
      <a:hlink>
        <a:srgbClr val="67A0F3"/>
      </a:hlink>
      <a:folHlink>
        <a:srgbClr val="CECECE"/>
      </a:folHlink>
    </a:clrScheme>
    <a:fontScheme name="3_FolderMaker Templates">
      <a:majorFont>
        <a:latin typeface="Times New Roman"/>
        <a:ea typeface="楷体_GB2312"/>
        <a:cs typeface="Arial"/>
      </a:majorFont>
      <a:minorFont>
        <a:latin typeface="Times New Roman"/>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3_FolderMaker Templat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FolderMaker Templat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FolderMaker Templat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FolderMaker Templat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FolderMaker Templat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FolderMaker Templat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FolderMaker Templat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3C2EAAB5CA8FC5488D90171EECDCDBBA" ma:contentTypeVersion="0" ma:contentTypeDescription="新建文档。" ma:contentTypeScope="" ma:versionID="94357ffa0bb72385a40041db260ffa45">
  <xsd:schema xmlns:xsd="http://www.w3.org/2001/XMLSchema" xmlns:p="http://schemas.microsoft.com/office/2006/metadata/properties" targetNamespace="http://schemas.microsoft.com/office/2006/metadata/properties" ma:root="true" ma:fieldsID="b51e50da1bca0add1c6bbfbefcbaaa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ma:readOnly="true"/>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4D2DD2-3175-49BF-B4F2-DF8A69B4F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E362026F-BC7B-4B28-84E5-C3FBC0DF45F5}">
  <ds:schemaRefs>
    <ds:schemaRef ds:uri="http://schemas.microsoft.com/office/2006/metadata/properties"/>
  </ds:schemaRefs>
</ds:datastoreItem>
</file>

<file path=customXml/itemProps3.xml><?xml version="1.0" encoding="utf-8"?>
<ds:datastoreItem xmlns:ds="http://schemas.openxmlformats.org/officeDocument/2006/customXml" ds:itemID="{4CC67050-8411-4784-8485-66D62B5E5D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中国通信服务</Template>
  <TotalTime>5502</TotalTime>
  <Words>2084</Words>
  <Application>Microsoft Office PowerPoint</Application>
  <PresentationFormat>全屏显示(4:3)</PresentationFormat>
  <Paragraphs>739</Paragraphs>
  <Slides>52</Slides>
  <Notes>17</Notes>
  <HiddenSlides>0</HiddenSlides>
  <MMClips>0</MMClips>
  <ScaleCrop>false</ScaleCrop>
  <HeadingPairs>
    <vt:vector size="6" baseType="variant">
      <vt:variant>
        <vt:lpstr>主题</vt:lpstr>
      </vt:variant>
      <vt:variant>
        <vt:i4>4</vt:i4>
      </vt:variant>
      <vt:variant>
        <vt:lpstr>嵌入 OLE 服务器</vt:lpstr>
      </vt:variant>
      <vt:variant>
        <vt:i4>3</vt:i4>
      </vt:variant>
      <vt:variant>
        <vt:lpstr>幻灯片标题</vt:lpstr>
      </vt:variant>
      <vt:variant>
        <vt:i4>52</vt:i4>
      </vt:variant>
    </vt:vector>
  </HeadingPairs>
  <TitlesOfParts>
    <vt:vector size="59" baseType="lpstr">
      <vt:lpstr>HeJun0301</vt:lpstr>
      <vt:lpstr>1_FolderMaker Templates</vt:lpstr>
      <vt:lpstr>2_FolderMaker Templates</vt:lpstr>
      <vt:lpstr>3_FolderMaker Templates</vt:lpstr>
      <vt:lpstr>Microsoft Office PowerPoint 97-2003 演示文稿</vt:lpstr>
      <vt:lpstr>Visio</vt:lpstr>
      <vt:lpstr>Equation</vt:lpstr>
      <vt:lpstr>幻灯片 1</vt:lpstr>
      <vt:lpstr>内容提要</vt:lpstr>
      <vt:lpstr>数据库概况</vt:lpstr>
      <vt:lpstr>数据库概况</vt:lpstr>
      <vt:lpstr>数据库概况</vt:lpstr>
      <vt:lpstr>数据库概况</vt:lpstr>
      <vt:lpstr>数据库概况</vt:lpstr>
      <vt:lpstr>数据库概况</vt:lpstr>
      <vt:lpstr>内容提要</vt:lpstr>
      <vt:lpstr>轻量级的SQLite</vt:lpstr>
      <vt:lpstr>轻量级的SQLite</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轻量级的SQLite</vt:lpstr>
      <vt:lpstr>幻灯片 28</vt:lpstr>
      <vt:lpstr>轻量级的SQLite</vt:lpstr>
      <vt:lpstr>轻量级的SQLite</vt:lpstr>
      <vt:lpstr>轻量级的SQLite</vt:lpstr>
      <vt:lpstr>内容提要</vt:lpstr>
      <vt:lpstr>SQLite的API</vt:lpstr>
      <vt:lpstr>SQLite的API</vt:lpstr>
      <vt:lpstr>SQLite的API</vt:lpstr>
      <vt:lpstr>SQLite的API</vt:lpstr>
      <vt:lpstr>SQLite的API</vt:lpstr>
      <vt:lpstr>内容提要</vt:lpstr>
      <vt:lpstr>SQLite的性能</vt:lpstr>
      <vt:lpstr>SQLite的性能</vt:lpstr>
      <vt:lpstr>SQLite的性能</vt:lpstr>
      <vt:lpstr>SQLite的性能</vt:lpstr>
      <vt:lpstr>SQLite的性能</vt:lpstr>
      <vt:lpstr>SQLite的性能</vt:lpstr>
      <vt:lpstr>SQLite的性能</vt:lpstr>
      <vt:lpstr>SQLite的性能</vt:lpstr>
      <vt:lpstr>SQLite的性能</vt:lpstr>
      <vt:lpstr>SQLite的性能</vt:lpstr>
      <vt:lpstr>SQLite的性能</vt:lpstr>
      <vt:lpstr>内容提要</vt:lpstr>
      <vt:lpstr>参考资料</vt:lpstr>
      <vt:lpstr>幻灯片 52</vt:lpstr>
    </vt:vector>
  </TitlesOfParts>
  <Company>gdcn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梁夏旭</dc:creator>
  <cp:lastModifiedBy>HayukLeung</cp:lastModifiedBy>
  <cp:revision>543</cp:revision>
  <dcterms:created xsi:type="dcterms:W3CDTF">2008-04-29T02:17:20Z</dcterms:created>
  <dcterms:modified xsi:type="dcterms:W3CDTF">2012-11-24T13:49:03Z</dcterms:modified>
</cp:coreProperties>
</file>